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2"/>
  </p:notesMasterIdLst>
  <p:handoutMasterIdLst>
    <p:handoutMasterId r:id="rId53"/>
  </p:handoutMasterIdLst>
  <p:sldIdLst>
    <p:sldId id="256" r:id="rId5"/>
    <p:sldId id="267" r:id="rId6"/>
    <p:sldId id="299" r:id="rId7"/>
    <p:sldId id="269" r:id="rId8"/>
    <p:sldId id="318" r:id="rId9"/>
    <p:sldId id="270" r:id="rId10"/>
    <p:sldId id="257" r:id="rId11"/>
    <p:sldId id="258" r:id="rId12"/>
    <p:sldId id="260" r:id="rId13"/>
    <p:sldId id="322" r:id="rId14"/>
    <p:sldId id="309" r:id="rId15"/>
    <p:sldId id="310" r:id="rId16"/>
    <p:sldId id="311" r:id="rId17"/>
    <p:sldId id="306" r:id="rId18"/>
    <p:sldId id="319" r:id="rId19"/>
    <p:sldId id="313" r:id="rId20"/>
    <p:sldId id="273" r:id="rId21"/>
    <p:sldId id="271" r:id="rId22"/>
    <p:sldId id="272" r:id="rId23"/>
    <p:sldId id="321" r:id="rId24"/>
    <p:sldId id="274" r:id="rId25"/>
    <p:sldId id="275" r:id="rId26"/>
    <p:sldId id="276" r:id="rId27"/>
    <p:sldId id="277" r:id="rId28"/>
    <p:sldId id="278" r:id="rId29"/>
    <p:sldId id="279" r:id="rId30"/>
    <p:sldId id="297" r:id="rId31"/>
    <p:sldId id="298" r:id="rId32"/>
    <p:sldId id="280" r:id="rId33"/>
    <p:sldId id="320" r:id="rId34"/>
    <p:sldId id="317" r:id="rId35"/>
    <p:sldId id="300" r:id="rId36"/>
    <p:sldId id="282" r:id="rId37"/>
    <p:sldId id="304" r:id="rId38"/>
    <p:sldId id="301" r:id="rId39"/>
    <p:sldId id="302" r:id="rId40"/>
    <p:sldId id="305" r:id="rId41"/>
    <p:sldId id="316" r:id="rId42"/>
    <p:sldId id="284" r:id="rId43"/>
    <p:sldId id="285" r:id="rId44"/>
    <p:sldId id="286" r:id="rId45"/>
    <p:sldId id="289" r:id="rId46"/>
    <p:sldId id="296" r:id="rId47"/>
    <p:sldId id="292" r:id="rId48"/>
    <p:sldId id="293" r:id="rId49"/>
    <p:sldId id="295" r:id="rId50"/>
    <p:sldId id="294" r:id="rId51"/>
  </p:sldIdLst>
  <p:sldSz cx="12192000" cy="6858000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9915" autoAdjust="0"/>
  </p:normalViewPr>
  <p:slideViewPr>
    <p:cSldViewPr snapToGrid="0">
      <p:cViewPr varScale="1">
        <p:scale>
          <a:sx n="53" d="100"/>
          <a:sy n="53" d="100"/>
        </p:scale>
        <p:origin x="11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402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24-4E7F-9038-7382BDE587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24-4E7F-9038-7382BDE587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24-4E7F-9038-7382BDE587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24-4E7F-9038-7382BDE587C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124-4E7F-9038-7382BDE587C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124-4E7F-9038-7382BDE587C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124-4E7F-9038-7382BDE587C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124-4E7F-9038-7382BDE587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Sheet1!$H$26:$H$33</c:f>
              <c:strCache>
                <c:ptCount val="8"/>
                <c:pt idx="0">
                  <c:v>Hematoloogia ja kliiniline keemia</c:v>
                </c:pt>
                <c:pt idx="1">
                  <c:v>Automaatliin</c:v>
                </c:pt>
                <c:pt idx="2">
                  <c:v>Immunoloogia</c:v>
                </c:pt>
                <c:pt idx="3">
                  <c:v>Mikrobioloogia</c:v>
                </c:pt>
                <c:pt idx="4">
                  <c:v>Molekulaardiagnostika</c:v>
                </c:pt>
                <c:pt idx="5">
                  <c:v>Mükobakterioloogia</c:v>
                </c:pt>
                <c:pt idx="6">
                  <c:v>Tüvirakk</c:v>
                </c:pt>
                <c:pt idx="7">
                  <c:v>Verepank</c:v>
                </c:pt>
              </c:strCache>
            </c:strRef>
          </c:cat>
          <c:val>
            <c:numRef>
              <c:f>Sheet1!$I$26:$I$33</c:f>
              <c:numCache>
                <c:formatCode>General</c:formatCode>
                <c:ptCount val="8"/>
                <c:pt idx="0">
                  <c:v>666641</c:v>
                </c:pt>
                <c:pt idx="1">
                  <c:v>2195431</c:v>
                </c:pt>
                <c:pt idx="2">
                  <c:v>89469</c:v>
                </c:pt>
                <c:pt idx="3">
                  <c:v>147969</c:v>
                </c:pt>
                <c:pt idx="4">
                  <c:v>63853</c:v>
                </c:pt>
                <c:pt idx="5">
                  <c:v>13738</c:v>
                </c:pt>
                <c:pt idx="6">
                  <c:v>341</c:v>
                </c:pt>
                <c:pt idx="7">
                  <c:v>76041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124-4E7F-9038-7382BDE587C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785461599908707"/>
          <c:y val="8.7141931975865825E-2"/>
          <c:w val="0.25765263037772451"/>
          <c:h val="0.825978584058512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6"/>
              <c:layout>
                <c:manualLayout>
                  <c:x val="1.7230881335224994E-2"/>
                  <c:y val="9.642425457218000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DF-4533-97E8-E213AE56EC0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Sheet1!$B$4:$B$10</c:f>
              <c:strCache>
                <c:ptCount val="7"/>
                <c:pt idx="0">
                  <c:v>Lümfoomid</c:v>
                </c:pt>
                <c:pt idx="1">
                  <c:v>Müeloom</c:v>
                </c:pt>
                <c:pt idx="2">
                  <c:v>Leukeemiad</c:v>
                </c:pt>
                <c:pt idx="3">
                  <c:v>KMPH</c:v>
                </c:pt>
                <c:pt idx="4">
                  <c:v>MDS</c:v>
                </c:pt>
                <c:pt idx="5">
                  <c:v>Beniigne hemtoloogia</c:v>
                </c:pt>
                <c:pt idx="6">
                  <c:v>Koagulopaatiad</c:v>
                </c:pt>
              </c:strCache>
            </c:strRef>
          </c:cat>
          <c:val>
            <c:numRef>
              <c:f>Sheet1!$C$4:$C$10</c:f>
              <c:numCache>
                <c:formatCode>General</c:formatCode>
                <c:ptCount val="7"/>
                <c:pt idx="0">
                  <c:v>1242</c:v>
                </c:pt>
                <c:pt idx="1">
                  <c:v>389</c:v>
                </c:pt>
                <c:pt idx="2">
                  <c:v>116</c:v>
                </c:pt>
                <c:pt idx="3">
                  <c:v>626</c:v>
                </c:pt>
                <c:pt idx="4">
                  <c:v>125</c:v>
                </c:pt>
                <c:pt idx="5">
                  <c:v>1189</c:v>
                </c:pt>
                <c:pt idx="6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DF-4533-97E8-E213AE56EC0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0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98162-834F-4449-8B61-CE29B1788F47}" type="datetimeFigureOut">
              <a:rPr lang="et-EE" smtClean="0"/>
              <a:t>05.09.2019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6493F-ABCA-4DE4-80E6-E23116DD8C5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09119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6493F-ABCA-4DE4-80E6-E23116DD8C5B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8595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6493F-ABCA-4DE4-80E6-E23116DD8C5B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33187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Mikroskoop suurendab</a:t>
            </a:r>
          </a:p>
          <a:p>
            <a:r>
              <a:rPr lang="et-EE" dirty="0"/>
              <a:t>Elektronmikroskoop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6493F-ABCA-4DE4-80E6-E23116DD8C5B}" type="slidenum">
              <a:rPr lang="et-EE" smtClean="0"/>
              <a:t>15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4798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6493F-ABCA-4DE4-80E6-E23116DD8C5B}" type="slidenum">
              <a:rPr lang="et-EE" smtClean="0"/>
              <a:t>30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41319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6493F-ABCA-4DE4-80E6-E23116DD8C5B}" type="slidenum">
              <a:rPr lang="et-EE" smtClean="0"/>
              <a:t>35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8263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900113" algn="l"/>
                <a:tab pos="1349375" algn="l"/>
                <a:tab pos="1801813" algn="l"/>
                <a:tab pos="2252663" algn="l"/>
                <a:tab pos="2705100" algn="l"/>
                <a:tab pos="3155950" algn="l"/>
                <a:tab pos="3606800" algn="l"/>
                <a:tab pos="4057650" algn="l"/>
                <a:tab pos="4511675" algn="l"/>
                <a:tab pos="4960938" algn="l"/>
                <a:tab pos="5411788" algn="l"/>
                <a:tab pos="5864225" algn="l"/>
                <a:tab pos="6315075" algn="l"/>
                <a:tab pos="6765925" algn="l"/>
                <a:tab pos="7218363" algn="l"/>
                <a:tab pos="7669213" algn="l"/>
                <a:tab pos="8120063" algn="l"/>
                <a:tab pos="8572500" algn="l"/>
                <a:tab pos="902335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900113" algn="l"/>
                <a:tab pos="1349375" algn="l"/>
                <a:tab pos="1801813" algn="l"/>
                <a:tab pos="2252663" algn="l"/>
                <a:tab pos="2705100" algn="l"/>
                <a:tab pos="3155950" algn="l"/>
                <a:tab pos="3606800" algn="l"/>
                <a:tab pos="4057650" algn="l"/>
                <a:tab pos="4511675" algn="l"/>
                <a:tab pos="4960938" algn="l"/>
                <a:tab pos="5411788" algn="l"/>
                <a:tab pos="5864225" algn="l"/>
                <a:tab pos="6315075" algn="l"/>
                <a:tab pos="6765925" algn="l"/>
                <a:tab pos="7218363" algn="l"/>
                <a:tab pos="7669213" algn="l"/>
                <a:tab pos="8120063" algn="l"/>
                <a:tab pos="8572500" algn="l"/>
                <a:tab pos="902335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900113" algn="l"/>
                <a:tab pos="1349375" algn="l"/>
                <a:tab pos="1801813" algn="l"/>
                <a:tab pos="2252663" algn="l"/>
                <a:tab pos="2705100" algn="l"/>
                <a:tab pos="3155950" algn="l"/>
                <a:tab pos="3606800" algn="l"/>
                <a:tab pos="4057650" algn="l"/>
                <a:tab pos="4511675" algn="l"/>
                <a:tab pos="4960938" algn="l"/>
                <a:tab pos="5411788" algn="l"/>
                <a:tab pos="5864225" algn="l"/>
                <a:tab pos="6315075" algn="l"/>
                <a:tab pos="6765925" algn="l"/>
                <a:tab pos="7218363" algn="l"/>
                <a:tab pos="7669213" algn="l"/>
                <a:tab pos="8120063" algn="l"/>
                <a:tab pos="8572500" algn="l"/>
                <a:tab pos="902335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900113" algn="l"/>
                <a:tab pos="1349375" algn="l"/>
                <a:tab pos="1801813" algn="l"/>
                <a:tab pos="2252663" algn="l"/>
                <a:tab pos="2705100" algn="l"/>
                <a:tab pos="3155950" algn="l"/>
                <a:tab pos="3606800" algn="l"/>
                <a:tab pos="4057650" algn="l"/>
                <a:tab pos="4511675" algn="l"/>
                <a:tab pos="4960938" algn="l"/>
                <a:tab pos="5411788" algn="l"/>
                <a:tab pos="5864225" algn="l"/>
                <a:tab pos="6315075" algn="l"/>
                <a:tab pos="6765925" algn="l"/>
                <a:tab pos="7218363" algn="l"/>
                <a:tab pos="7669213" algn="l"/>
                <a:tab pos="8120063" algn="l"/>
                <a:tab pos="8572500" algn="l"/>
                <a:tab pos="902335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900113" algn="l"/>
                <a:tab pos="1349375" algn="l"/>
                <a:tab pos="1801813" algn="l"/>
                <a:tab pos="2252663" algn="l"/>
                <a:tab pos="2705100" algn="l"/>
                <a:tab pos="3155950" algn="l"/>
                <a:tab pos="3606800" algn="l"/>
                <a:tab pos="4057650" algn="l"/>
                <a:tab pos="4511675" algn="l"/>
                <a:tab pos="4960938" algn="l"/>
                <a:tab pos="5411788" algn="l"/>
                <a:tab pos="5864225" algn="l"/>
                <a:tab pos="6315075" algn="l"/>
                <a:tab pos="6765925" algn="l"/>
                <a:tab pos="7218363" algn="l"/>
                <a:tab pos="7669213" algn="l"/>
                <a:tab pos="8120063" algn="l"/>
                <a:tab pos="8572500" algn="l"/>
                <a:tab pos="902335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900113" algn="l"/>
                <a:tab pos="1349375" algn="l"/>
                <a:tab pos="1801813" algn="l"/>
                <a:tab pos="2252663" algn="l"/>
                <a:tab pos="2705100" algn="l"/>
                <a:tab pos="3155950" algn="l"/>
                <a:tab pos="3606800" algn="l"/>
                <a:tab pos="4057650" algn="l"/>
                <a:tab pos="4511675" algn="l"/>
                <a:tab pos="4960938" algn="l"/>
                <a:tab pos="5411788" algn="l"/>
                <a:tab pos="5864225" algn="l"/>
                <a:tab pos="6315075" algn="l"/>
                <a:tab pos="6765925" algn="l"/>
                <a:tab pos="7218363" algn="l"/>
                <a:tab pos="7669213" algn="l"/>
                <a:tab pos="8120063" algn="l"/>
                <a:tab pos="8572500" algn="l"/>
                <a:tab pos="902335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900113" algn="l"/>
                <a:tab pos="1349375" algn="l"/>
                <a:tab pos="1801813" algn="l"/>
                <a:tab pos="2252663" algn="l"/>
                <a:tab pos="2705100" algn="l"/>
                <a:tab pos="3155950" algn="l"/>
                <a:tab pos="3606800" algn="l"/>
                <a:tab pos="4057650" algn="l"/>
                <a:tab pos="4511675" algn="l"/>
                <a:tab pos="4960938" algn="l"/>
                <a:tab pos="5411788" algn="l"/>
                <a:tab pos="5864225" algn="l"/>
                <a:tab pos="6315075" algn="l"/>
                <a:tab pos="6765925" algn="l"/>
                <a:tab pos="7218363" algn="l"/>
                <a:tab pos="7669213" algn="l"/>
                <a:tab pos="8120063" algn="l"/>
                <a:tab pos="8572500" algn="l"/>
                <a:tab pos="902335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900113" algn="l"/>
                <a:tab pos="1349375" algn="l"/>
                <a:tab pos="1801813" algn="l"/>
                <a:tab pos="2252663" algn="l"/>
                <a:tab pos="2705100" algn="l"/>
                <a:tab pos="3155950" algn="l"/>
                <a:tab pos="3606800" algn="l"/>
                <a:tab pos="4057650" algn="l"/>
                <a:tab pos="4511675" algn="l"/>
                <a:tab pos="4960938" algn="l"/>
                <a:tab pos="5411788" algn="l"/>
                <a:tab pos="5864225" algn="l"/>
                <a:tab pos="6315075" algn="l"/>
                <a:tab pos="6765925" algn="l"/>
                <a:tab pos="7218363" algn="l"/>
                <a:tab pos="7669213" algn="l"/>
                <a:tab pos="8120063" algn="l"/>
                <a:tab pos="8572500" algn="l"/>
                <a:tab pos="902335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900113" algn="l"/>
                <a:tab pos="1349375" algn="l"/>
                <a:tab pos="1801813" algn="l"/>
                <a:tab pos="2252663" algn="l"/>
                <a:tab pos="2705100" algn="l"/>
                <a:tab pos="3155950" algn="l"/>
                <a:tab pos="3606800" algn="l"/>
                <a:tab pos="4057650" algn="l"/>
                <a:tab pos="4511675" algn="l"/>
                <a:tab pos="4960938" algn="l"/>
                <a:tab pos="5411788" algn="l"/>
                <a:tab pos="5864225" algn="l"/>
                <a:tab pos="6315075" algn="l"/>
                <a:tab pos="6765925" algn="l"/>
                <a:tab pos="7218363" algn="l"/>
                <a:tab pos="7669213" algn="l"/>
                <a:tab pos="8120063" algn="l"/>
                <a:tab pos="8572500" algn="l"/>
                <a:tab pos="902335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</a:pPr>
            <a:fld id="{4B06D875-B4C8-456E-8454-981AC0447EA5}" type="slidenum">
              <a:rPr lang="en-GB" altLang="et-EE">
                <a:latin typeface="Arial" charset="0"/>
              </a:rPr>
              <a:pPr>
                <a:spcBef>
                  <a:spcPct val="0"/>
                </a:spcBef>
                <a:buFont typeface="Arial" charset="0"/>
                <a:buNone/>
              </a:pPr>
              <a:t>43</a:t>
            </a:fld>
            <a:endParaRPr lang="en-GB" altLang="et-EE">
              <a:latin typeface="Arial" charset="0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3777607" y="9376352"/>
            <a:ext cx="2889938" cy="4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22" tIns="47021" rIns="90422" bIns="47021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3550" algn="l"/>
                <a:tab pos="930275" algn="l"/>
                <a:tab pos="1393825" algn="l"/>
                <a:tab pos="1860550" algn="l"/>
                <a:tab pos="2325688" algn="l"/>
                <a:tab pos="2792413" algn="l"/>
                <a:tab pos="3255963" algn="l"/>
                <a:tab pos="3722688" algn="l"/>
                <a:tab pos="4187825" algn="l"/>
                <a:tab pos="4654550" algn="l"/>
                <a:tab pos="5119688" algn="l"/>
                <a:tab pos="5584825" algn="l"/>
                <a:tab pos="6049963" algn="l"/>
                <a:tab pos="6516688" algn="l"/>
                <a:tab pos="6981825" algn="l"/>
                <a:tab pos="7446963" algn="l"/>
                <a:tab pos="7912100" algn="l"/>
                <a:tab pos="8378825" algn="l"/>
                <a:tab pos="8843963" algn="l"/>
                <a:tab pos="93091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3550" algn="l"/>
                <a:tab pos="930275" algn="l"/>
                <a:tab pos="1393825" algn="l"/>
                <a:tab pos="1860550" algn="l"/>
                <a:tab pos="2325688" algn="l"/>
                <a:tab pos="2792413" algn="l"/>
                <a:tab pos="3255963" algn="l"/>
                <a:tab pos="3722688" algn="l"/>
                <a:tab pos="4187825" algn="l"/>
                <a:tab pos="4654550" algn="l"/>
                <a:tab pos="5119688" algn="l"/>
                <a:tab pos="5584825" algn="l"/>
                <a:tab pos="6049963" algn="l"/>
                <a:tab pos="6516688" algn="l"/>
                <a:tab pos="6981825" algn="l"/>
                <a:tab pos="7446963" algn="l"/>
                <a:tab pos="7912100" algn="l"/>
                <a:tab pos="8378825" algn="l"/>
                <a:tab pos="8843963" algn="l"/>
                <a:tab pos="93091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3550" algn="l"/>
                <a:tab pos="930275" algn="l"/>
                <a:tab pos="1393825" algn="l"/>
                <a:tab pos="1860550" algn="l"/>
                <a:tab pos="2325688" algn="l"/>
                <a:tab pos="2792413" algn="l"/>
                <a:tab pos="3255963" algn="l"/>
                <a:tab pos="3722688" algn="l"/>
                <a:tab pos="4187825" algn="l"/>
                <a:tab pos="4654550" algn="l"/>
                <a:tab pos="5119688" algn="l"/>
                <a:tab pos="5584825" algn="l"/>
                <a:tab pos="6049963" algn="l"/>
                <a:tab pos="6516688" algn="l"/>
                <a:tab pos="6981825" algn="l"/>
                <a:tab pos="7446963" algn="l"/>
                <a:tab pos="7912100" algn="l"/>
                <a:tab pos="8378825" algn="l"/>
                <a:tab pos="8843963" algn="l"/>
                <a:tab pos="93091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3550" algn="l"/>
                <a:tab pos="930275" algn="l"/>
                <a:tab pos="1393825" algn="l"/>
                <a:tab pos="1860550" algn="l"/>
                <a:tab pos="2325688" algn="l"/>
                <a:tab pos="2792413" algn="l"/>
                <a:tab pos="3255963" algn="l"/>
                <a:tab pos="3722688" algn="l"/>
                <a:tab pos="4187825" algn="l"/>
                <a:tab pos="4654550" algn="l"/>
                <a:tab pos="5119688" algn="l"/>
                <a:tab pos="5584825" algn="l"/>
                <a:tab pos="6049963" algn="l"/>
                <a:tab pos="6516688" algn="l"/>
                <a:tab pos="6981825" algn="l"/>
                <a:tab pos="7446963" algn="l"/>
                <a:tab pos="7912100" algn="l"/>
                <a:tab pos="8378825" algn="l"/>
                <a:tab pos="8843963" algn="l"/>
                <a:tab pos="93091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3550" algn="l"/>
                <a:tab pos="930275" algn="l"/>
                <a:tab pos="1393825" algn="l"/>
                <a:tab pos="1860550" algn="l"/>
                <a:tab pos="2325688" algn="l"/>
                <a:tab pos="2792413" algn="l"/>
                <a:tab pos="3255963" algn="l"/>
                <a:tab pos="3722688" algn="l"/>
                <a:tab pos="4187825" algn="l"/>
                <a:tab pos="4654550" algn="l"/>
                <a:tab pos="5119688" algn="l"/>
                <a:tab pos="5584825" algn="l"/>
                <a:tab pos="6049963" algn="l"/>
                <a:tab pos="6516688" algn="l"/>
                <a:tab pos="6981825" algn="l"/>
                <a:tab pos="7446963" algn="l"/>
                <a:tab pos="7912100" algn="l"/>
                <a:tab pos="8378825" algn="l"/>
                <a:tab pos="8843963" algn="l"/>
                <a:tab pos="93091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3550" algn="l"/>
                <a:tab pos="930275" algn="l"/>
                <a:tab pos="1393825" algn="l"/>
                <a:tab pos="1860550" algn="l"/>
                <a:tab pos="2325688" algn="l"/>
                <a:tab pos="2792413" algn="l"/>
                <a:tab pos="3255963" algn="l"/>
                <a:tab pos="3722688" algn="l"/>
                <a:tab pos="4187825" algn="l"/>
                <a:tab pos="4654550" algn="l"/>
                <a:tab pos="5119688" algn="l"/>
                <a:tab pos="5584825" algn="l"/>
                <a:tab pos="6049963" algn="l"/>
                <a:tab pos="6516688" algn="l"/>
                <a:tab pos="6981825" algn="l"/>
                <a:tab pos="7446963" algn="l"/>
                <a:tab pos="7912100" algn="l"/>
                <a:tab pos="8378825" algn="l"/>
                <a:tab pos="8843963" algn="l"/>
                <a:tab pos="93091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3550" algn="l"/>
                <a:tab pos="930275" algn="l"/>
                <a:tab pos="1393825" algn="l"/>
                <a:tab pos="1860550" algn="l"/>
                <a:tab pos="2325688" algn="l"/>
                <a:tab pos="2792413" algn="l"/>
                <a:tab pos="3255963" algn="l"/>
                <a:tab pos="3722688" algn="l"/>
                <a:tab pos="4187825" algn="l"/>
                <a:tab pos="4654550" algn="l"/>
                <a:tab pos="5119688" algn="l"/>
                <a:tab pos="5584825" algn="l"/>
                <a:tab pos="6049963" algn="l"/>
                <a:tab pos="6516688" algn="l"/>
                <a:tab pos="6981825" algn="l"/>
                <a:tab pos="7446963" algn="l"/>
                <a:tab pos="7912100" algn="l"/>
                <a:tab pos="8378825" algn="l"/>
                <a:tab pos="8843963" algn="l"/>
                <a:tab pos="93091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3550" algn="l"/>
                <a:tab pos="930275" algn="l"/>
                <a:tab pos="1393825" algn="l"/>
                <a:tab pos="1860550" algn="l"/>
                <a:tab pos="2325688" algn="l"/>
                <a:tab pos="2792413" algn="l"/>
                <a:tab pos="3255963" algn="l"/>
                <a:tab pos="3722688" algn="l"/>
                <a:tab pos="4187825" algn="l"/>
                <a:tab pos="4654550" algn="l"/>
                <a:tab pos="5119688" algn="l"/>
                <a:tab pos="5584825" algn="l"/>
                <a:tab pos="6049963" algn="l"/>
                <a:tab pos="6516688" algn="l"/>
                <a:tab pos="6981825" algn="l"/>
                <a:tab pos="7446963" algn="l"/>
                <a:tab pos="7912100" algn="l"/>
                <a:tab pos="8378825" algn="l"/>
                <a:tab pos="8843963" algn="l"/>
                <a:tab pos="93091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63550" algn="l"/>
                <a:tab pos="930275" algn="l"/>
                <a:tab pos="1393825" algn="l"/>
                <a:tab pos="1860550" algn="l"/>
                <a:tab pos="2325688" algn="l"/>
                <a:tab pos="2792413" algn="l"/>
                <a:tab pos="3255963" algn="l"/>
                <a:tab pos="3722688" algn="l"/>
                <a:tab pos="4187825" algn="l"/>
                <a:tab pos="4654550" algn="l"/>
                <a:tab pos="5119688" algn="l"/>
                <a:tab pos="5584825" algn="l"/>
                <a:tab pos="6049963" algn="l"/>
                <a:tab pos="6516688" algn="l"/>
                <a:tab pos="6981825" algn="l"/>
                <a:tab pos="7446963" algn="l"/>
                <a:tab pos="7912100" algn="l"/>
                <a:tab pos="8378825" algn="l"/>
                <a:tab pos="8843963" algn="l"/>
                <a:tab pos="93091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charset="0"/>
              <a:buNone/>
            </a:pPr>
            <a:fld id="{B3198432-955D-46A4-B5E4-4ADD9BC1E558}" type="slidenum">
              <a:rPr lang="en-GB" altLang="et-EE">
                <a:latin typeface="Arial" charset="0"/>
              </a:rPr>
              <a:pPr algn="r" eaLnBrk="1" hangingPunct="1">
                <a:spcBef>
                  <a:spcPct val="0"/>
                </a:spcBef>
                <a:buFont typeface="Arial" charset="0"/>
                <a:buNone/>
              </a:pPr>
              <a:t>43</a:t>
            </a:fld>
            <a:endParaRPr lang="en-GB" altLang="et-EE">
              <a:latin typeface="Arial" charset="0"/>
            </a:endParaRPr>
          </a:p>
        </p:txBody>
      </p:sp>
      <p:sp>
        <p:nvSpPr>
          <p:cNvPr id="72708" name="Text Box 2"/>
          <p:cNvSpPr txBox="1">
            <a:spLocks noChangeArrowheads="1"/>
          </p:cNvSpPr>
          <p:nvPr/>
        </p:nvSpPr>
        <p:spPr bwMode="auto">
          <a:xfrm>
            <a:off x="896931" y="742105"/>
            <a:ext cx="4876770" cy="369949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943" tIns="45972" rIns="91943" bIns="45972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1000"/>
              </a:lnSpc>
              <a:spcBef>
                <a:spcPct val="0"/>
              </a:spcBef>
              <a:buFont typeface="Arial" charset="0"/>
              <a:buNone/>
            </a:pPr>
            <a:endParaRPr lang="et-EE" altLang="et-EE" sz="3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2709" name="Text Box 3"/>
          <p:cNvSpPr>
            <a:spLocks noGrp="1" noChangeArrowheads="1"/>
          </p:cNvSpPr>
          <p:nvPr>
            <p:ph type="body"/>
          </p:nvPr>
        </p:nvSpPr>
        <p:spPr>
          <a:xfrm>
            <a:off x="668453" y="4690541"/>
            <a:ext cx="5333726" cy="44400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188"/>
              </a:spcBef>
              <a:buClr>
                <a:srgbClr val="004A8F"/>
              </a:buClr>
              <a:tabLst>
                <a:tab pos="0" algn="l"/>
                <a:tab pos="917575" algn="l"/>
                <a:tab pos="1836738" algn="l"/>
                <a:tab pos="2757488" algn="l"/>
                <a:tab pos="3675063" algn="l"/>
                <a:tab pos="4595813" algn="l"/>
                <a:tab pos="5514975" algn="l"/>
                <a:tab pos="6432550" algn="l"/>
                <a:tab pos="7353300" algn="l"/>
                <a:tab pos="8272463" algn="l"/>
                <a:tab pos="9193213" algn="l"/>
                <a:tab pos="10110788" algn="l"/>
                <a:tab pos="10380663" algn="l"/>
                <a:tab pos="10834688" algn="l"/>
                <a:tab pos="10836275" algn="l"/>
              </a:tabLst>
            </a:pPr>
            <a:r>
              <a:rPr lang="en-GB" altLang="et-EE" sz="700">
                <a:solidFill>
                  <a:srgbClr val="004A8F"/>
                </a:solidFill>
                <a:latin typeface="Arial" charset="0"/>
              </a:rPr>
              <a:t>Tertiary care providers</a:t>
            </a:r>
            <a:r>
              <a:rPr lang="en-GB" altLang="et-EE" sz="500">
                <a:solidFill>
                  <a:srgbClr val="004A8F"/>
                </a:solidFill>
                <a:latin typeface="Arial" charset="0"/>
              </a:rPr>
              <a:t> </a:t>
            </a:r>
            <a:br>
              <a:rPr lang="en-GB" altLang="et-EE" sz="500">
                <a:solidFill>
                  <a:srgbClr val="004A8F"/>
                </a:solidFill>
                <a:latin typeface="Arial" charset="0"/>
              </a:rPr>
            </a:br>
            <a:r>
              <a:rPr lang="en-GB" altLang="et-EE" sz="500">
                <a:solidFill>
                  <a:srgbClr val="004A8F"/>
                </a:solidFill>
                <a:latin typeface="Arial" charset="0"/>
              </a:rPr>
              <a:t>  (Population area of medical services 0.5-1 mln inhabitants)</a:t>
            </a:r>
            <a:br>
              <a:rPr lang="en-GB" altLang="et-EE" sz="500">
                <a:solidFill>
                  <a:srgbClr val="004A8F"/>
                </a:solidFill>
                <a:latin typeface="Arial" charset="0"/>
              </a:rPr>
            </a:br>
            <a:r>
              <a:rPr lang="en-GB" altLang="et-EE" sz="500">
                <a:solidFill>
                  <a:srgbClr val="004A8F"/>
                </a:solidFill>
                <a:latin typeface="Arial" charset="0"/>
              </a:rPr>
              <a:t>	- Northern Estonia Medical Centre &amp; Child Hospital of Tallinn</a:t>
            </a:r>
            <a:br>
              <a:rPr lang="en-GB" altLang="et-EE" sz="500">
                <a:solidFill>
                  <a:srgbClr val="004A8F"/>
                </a:solidFill>
                <a:latin typeface="Arial" charset="0"/>
              </a:rPr>
            </a:br>
            <a:r>
              <a:rPr lang="en-GB" altLang="et-EE" sz="500">
                <a:solidFill>
                  <a:srgbClr val="004A8F"/>
                </a:solidFill>
                <a:latin typeface="Arial" charset="0"/>
              </a:rPr>
              <a:t>	- University of Tartu Hospital</a:t>
            </a:r>
            <a:br>
              <a:rPr lang="en-GB" altLang="et-EE" sz="500">
                <a:solidFill>
                  <a:srgbClr val="004A8F"/>
                </a:solidFill>
                <a:latin typeface="Arial" charset="0"/>
              </a:rPr>
            </a:br>
            <a:r>
              <a:rPr lang="en-GB" altLang="et-EE" sz="700">
                <a:solidFill>
                  <a:srgbClr val="004A8F"/>
                </a:solidFill>
                <a:latin typeface="Arial" charset="0"/>
              </a:rPr>
              <a:t>Secondary care providers</a:t>
            </a:r>
            <a:br>
              <a:rPr lang="en-GB" altLang="et-EE" sz="500">
                <a:solidFill>
                  <a:srgbClr val="004A8F"/>
                </a:solidFill>
                <a:latin typeface="Arial" charset="0"/>
              </a:rPr>
            </a:br>
            <a:r>
              <a:rPr lang="en-GB" altLang="et-EE" sz="500">
                <a:solidFill>
                  <a:srgbClr val="004A8F"/>
                </a:solidFill>
                <a:latin typeface="Arial" charset="0"/>
              </a:rPr>
              <a:t>          • Central Hospital Level (Population area of medical services </a:t>
            </a:r>
            <a:br>
              <a:rPr lang="en-GB" altLang="et-EE" sz="500">
                <a:solidFill>
                  <a:srgbClr val="004A8F"/>
                </a:solidFill>
                <a:latin typeface="Arial" charset="0"/>
              </a:rPr>
            </a:br>
            <a:r>
              <a:rPr lang="en-GB" altLang="et-EE" sz="500">
                <a:solidFill>
                  <a:srgbClr val="004A8F"/>
                </a:solidFill>
                <a:latin typeface="Arial" charset="0"/>
              </a:rPr>
              <a:t>            100,000-200,000 inhabitants) – 4 hospitals</a:t>
            </a:r>
            <a:br>
              <a:rPr lang="en-GB" altLang="et-EE" sz="500">
                <a:solidFill>
                  <a:srgbClr val="004A8F"/>
                </a:solidFill>
                <a:latin typeface="Arial" charset="0"/>
              </a:rPr>
            </a:br>
            <a:r>
              <a:rPr lang="en-GB" altLang="et-EE" sz="500">
                <a:solidFill>
                  <a:srgbClr val="004A8F"/>
                </a:solidFill>
                <a:latin typeface="Arial" charset="0"/>
              </a:rPr>
              <a:t>          • General Hospital Level (Population area of medical services </a:t>
            </a:r>
            <a:br>
              <a:rPr lang="en-GB" altLang="et-EE" sz="500">
                <a:solidFill>
                  <a:srgbClr val="004A8F"/>
                </a:solidFill>
                <a:latin typeface="Arial" charset="0"/>
              </a:rPr>
            </a:br>
            <a:r>
              <a:rPr lang="en-GB" altLang="et-EE" sz="500">
                <a:solidFill>
                  <a:srgbClr val="004A8F"/>
                </a:solidFill>
                <a:latin typeface="Arial" charset="0"/>
              </a:rPr>
              <a:t>            approx. 100,000 inhabitants) – 11 hospitals</a:t>
            </a:r>
            <a:br>
              <a:rPr lang="en-GB" altLang="et-EE" sz="500">
                <a:solidFill>
                  <a:srgbClr val="004A8F"/>
                </a:solidFill>
                <a:latin typeface="Arial" charset="0"/>
              </a:rPr>
            </a:br>
            <a:r>
              <a:rPr lang="en-GB" altLang="et-EE" sz="500">
                <a:solidFill>
                  <a:srgbClr val="004A8F"/>
                </a:solidFill>
                <a:latin typeface="Arial" charset="0"/>
              </a:rPr>
              <a:t>          • Local Hospital Level (Population area of medical </a:t>
            </a:r>
            <a:br>
              <a:rPr lang="en-GB" altLang="et-EE" sz="500">
                <a:solidFill>
                  <a:srgbClr val="004A8F"/>
                </a:solidFill>
                <a:latin typeface="Arial" charset="0"/>
              </a:rPr>
            </a:br>
            <a:r>
              <a:rPr lang="en-GB" altLang="et-EE" sz="500">
                <a:solidFill>
                  <a:srgbClr val="004A8F"/>
                </a:solidFill>
                <a:latin typeface="Arial" charset="0"/>
              </a:rPr>
              <a:t>            services approx. 35,000-75,000 inhabitants) – 3 hospitals</a:t>
            </a:r>
          </a:p>
        </p:txBody>
      </p:sp>
    </p:spTree>
    <p:extLst>
      <p:ext uri="{BB962C8B-B14F-4D97-AF65-F5344CB8AC3E}">
        <p14:creationId xmlns:p14="http://schemas.microsoft.com/office/powerpoint/2010/main" val="141753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DEC5-1218-4764-9E47-C2A8FBDE06C6}" type="datetimeFigureOut">
              <a:rPr lang="et-EE" smtClean="0"/>
              <a:t>05.09.2019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A659096-F366-4CAE-8B6F-35DA842507A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4847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DEC5-1218-4764-9E47-C2A8FBDE06C6}" type="datetimeFigureOut">
              <a:rPr lang="et-EE" smtClean="0"/>
              <a:t>05.09.2019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59096-F366-4CAE-8B6F-35DA842507A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0752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DEC5-1218-4764-9E47-C2A8FBDE06C6}" type="datetimeFigureOut">
              <a:rPr lang="et-EE" smtClean="0"/>
              <a:t>05.09.2019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59096-F366-4CAE-8B6F-35DA842507A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3515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DEC5-1218-4764-9E47-C2A8FBDE06C6}" type="datetimeFigureOut">
              <a:rPr lang="et-EE" smtClean="0"/>
              <a:t>05.09.2019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59096-F366-4CAE-8B6F-35DA842507A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7794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C91DEC5-1218-4764-9E47-C2A8FBDE06C6}" type="datetimeFigureOut">
              <a:rPr lang="et-EE" smtClean="0"/>
              <a:t>05.09.2019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t-EE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A659096-F366-4CAE-8B6F-35DA842507A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4255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DEC5-1218-4764-9E47-C2A8FBDE06C6}" type="datetimeFigureOut">
              <a:rPr lang="et-EE" smtClean="0"/>
              <a:t>05.09.2019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59096-F366-4CAE-8B6F-35DA842507A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7506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DEC5-1218-4764-9E47-C2A8FBDE06C6}" type="datetimeFigureOut">
              <a:rPr lang="et-EE" smtClean="0"/>
              <a:t>05.09.2019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59096-F366-4CAE-8B6F-35DA842507A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0925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DEC5-1218-4764-9E47-C2A8FBDE06C6}" type="datetimeFigureOut">
              <a:rPr lang="et-EE" smtClean="0"/>
              <a:t>05.09.2019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59096-F366-4CAE-8B6F-35DA842507A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5927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DEC5-1218-4764-9E47-C2A8FBDE06C6}" type="datetimeFigureOut">
              <a:rPr lang="et-EE" smtClean="0"/>
              <a:t>05.09.2019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59096-F366-4CAE-8B6F-35DA842507A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7283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DEC5-1218-4764-9E47-C2A8FBDE06C6}" type="datetimeFigureOut">
              <a:rPr lang="et-EE" smtClean="0"/>
              <a:t>05.09.2019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59096-F366-4CAE-8B6F-35DA842507A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57936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1DEC5-1218-4764-9E47-C2A8FBDE06C6}" type="datetimeFigureOut">
              <a:rPr lang="et-EE" smtClean="0"/>
              <a:t>05.09.2019</a:t>
            </a:fld>
            <a:endParaRPr lang="et-EE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59096-F366-4CAE-8B6F-35DA842507A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7806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C91DEC5-1218-4764-9E47-C2A8FBDE06C6}" type="datetimeFigureOut">
              <a:rPr lang="et-EE" smtClean="0"/>
              <a:t>05.09.2019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t-E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A659096-F366-4CAE-8B6F-35DA842507A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6093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sz="8000" dirty="0"/>
              <a:t>Veri ja mõnda, </a:t>
            </a:r>
            <a:br>
              <a:rPr lang="et-EE" sz="8000" dirty="0"/>
            </a:br>
            <a:r>
              <a:rPr lang="et-EE" sz="8000" dirty="0"/>
              <a:t>mis seal sees leida 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748644"/>
            <a:ext cx="7891272" cy="1330037"/>
          </a:xfrm>
        </p:spPr>
        <p:txBody>
          <a:bodyPr/>
          <a:lstStyle/>
          <a:p>
            <a:r>
              <a:rPr lang="et-EE" dirty="0"/>
              <a:t>Iige Viigimaa</a:t>
            </a:r>
          </a:p>
          <a:p>
            <a:r>
              <a:rPr lang="et-EE" dirty="0"/>
              <a:t>Tallinnas, 05.09.2019</a:t>
            </a:r>
          </a:p>
        </p:txBody>
      </p:sp>
    </p:spTree>
    <p:extLst>
      <p:ext uri="{BB962C8B-B14F-4D97-AF65-F5344CB8AC3E}">
        <p14:creationId xmlns:p14="http://schemas.microsoft.com/office/powerpoint/2010/main" val="1799412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Normileid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Verepilt e. äigepreparaat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6800" y="2688336"/>
            <a:ext cx="4835236" cy="345269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t-EE" dirty="0" err="1"/>
              <a:t>Luuüdi</a:t>
            </a:r>
            <a:endParaRPr lang="et-EE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64224" y="2688336"/>
            <a:ext cx="4764024" cy="34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3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27" y="484632"/>
            <a:ext cx="10473621" cy="1609344"/>
          </a:xfrm>
        </p:spPr>
        <p:txBody>
          <a:bodyPr>
            <a:normAutofit/>
          </a:bodyPr>
          <a:lstStyle/>
          <a:p>
            <a:r>
              <a:rPr lang="et-EE" sz="4000" dirty="0"/>
              <a:t>Vereandmise                Proovide</a:t>
            </a:r>
            <a:br>
              <a:rPr lang="et-EE" sz="4000" dirty="0"/>
            </a:br>
            <a:r>
              <a:rPr lang="et-EE" sz="4000" dirty="0"/>
              <a:t>kabinet                      vastuvõtt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/>
          <a:stretch/>
        </p:blipFill>
        <p:spPr>
          <a:xfrm>
            <a:off x="758535" y="2254159"/>
            <a:ext cx="5018809" cy="371379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11662" r="11498"/>
          <a:stretch/>
        </p:blipFill>
        <p:spPr>
          <a:xfrm>
            <a:off x="5947954" y="2171700"/>
            <a:ext cx="5239458" cy="379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77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4000" dirty="0"/>
              <a:t>Automaatliin </a:t>
            </a:r>
            <a:br>
              <a:rPr lang="et-EE" sz="4000" dirty="0"/>
            </a:br>
            <a:r>
              <a:rPr lang="et-EE" sz="4000" dirty="0"/>
              <a:t>eile  /  täna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4" y="2468560"/>
            <a:ext cx="5308445" cy="342715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/>
          <a:stretch/>
        </p:blipFill>
        <p:spPr>
          <a:xfrm>
            <a:off x="5987092" y="2390516"/>
            <a:ext cx="5865273" cy="35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54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19" y="484632"/>
            <a:ext cx="11347216" cy="1476974"/>
          </a:xfrm>
        </p:spPr>
        <p:txBody>
          <a:bodyPr>
            <a:normAutofit/>
          </a:bodyPr>
          <a:lstStyle/>
          <a:p>
            <a:r>
              <a:rPr lang="et-EE" sz="4000" dirty="0" err="1"/>
              <a:t>Hematoloogia</a:t>
            </a:r>
            <a:r>
              <a:rPr lang="et-EE" sz="4000" dirty="0"/>
              <a:t>                    mikroskoopia</a:t>
            </a:r>
            <a:br>
              <a:rPr lang="et-EE" sz="4000" dirty="0"/>
            </a:br>
            <a:r>
              <a:rPr lang="et-EE" sz="4000" dirty="0"/>
              <a:t>automaatliin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7" y="1961606"/>
            <a:ext cx="5310098" cy="36688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1961606"/>
            <a:ext cx="5703422" cy="47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91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259773"/>
            <a:ext cx="10058400" cy="1454727"/>
          </a:xfrm>
        </p:spPr>
        <p:txBody>
          <a:bodyPr>
            <a:normAutofit fontScale="90000"/>
          </a:bodyPr>
          <a:lstStyle/>
          <a:p>
            <a:pPr algn="ctr"/>
            <a:br>
              <a:rPr lang="et-EE" dirty="0"/>
            </a:br>
            <a:r>
              <a:rPr lang="et-EE" sz="3600" dirty="0"/>
              <a:t> </a:t>
            </a:r>
            <a:br>
              <a:rPr lang="et-EE" sz="3600" dirty="0"/>
            </a:br>
            <a:r>
              <a:rPr lang="et-EE" sz="3600" dirty="0"/>
              <a:t>2018</a:t>
            </a:r>
            <a:r>
              <a:rPr lang="et-EE" sz="3600" b="1" dirty="0"/>
              <a:t> </a:t>
            </a:r>
            <a:r>
              <a:rPr lang="et-EE" sz="3600" dirty="0"/>
              <a:t>PERH labori menüüs </a:t>
            </a:r>
            <a:r>
              <a:rPr lang="et-EE" sz="3600" dirty="0">
                <a:solidFill>
                  <a:srgbClr val="FF0000"/>
                </a:solidFill>
              </a:rPr>
              <a:t>694</a:t>
            </a:r>
            <a:r>
              <a:rPr lang="et-EE" sz="3600" dirty="0"/>
              <a:t> erinevat uuringut,</a:t>
            </a:r>
            <a:br>
              <a:rPr lang="et-EE" sz="3600" dirty="0"/>
            </a:br>
            <a:r>
              <a:rPr lang="et-EE" sz="3600" dirty="0"/>
              <a:t>kokku tehti aastas </a:t>
            </a:r>
            <a:r>
              <a:rPr lang="et-EE" sz="3600" dirty="0">
                <a:solidFill>
                  <a:srgbClr val="FF0000"/>
                </a:solidFill>
              </a:rPr>
              <a:t>3 253 522 </a:t>
            </a:r>
            <a:r>
              <a:rPr lang="et-EE" sz="3600" dirty="0"/>
              <a:t>uuringut</a:t>
            </a:r>
            <a:br>
              <a:rPr lang="et-EE" sz="3600" dirty="0"/>
            </a:br>
            <a:endParaRPr lang="et-EE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2777530"/>
              </p:ext>
            </p:extLst>
          </p:nvPr>
        </p:nvGraphicFramePr>
        <p:xfrm>
          <a:off x="1433945" y="2109355"/>
          <a:ext cx="8605405" cy="4540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81950" y="6492876"/>
            <a:ext cx="2057400" cy="365125"/>
          </a:xfrm>
        </p:spPr>
        <p:txBody>
          <a:bodyPr/>
          <a:lstStyle/>
          <a:p>
            <a:fld id="{4E63D38C-BDBB-4914-9223-D190B50342A5}" type="slidenum">
              <a:rPr lang="et-EE" smtClean="0"/>
              <a:pPr/>
              <a:t>14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2827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err="1"/>
              <a:t>Hematopatoloog</a:t>
            </a:r>
            <a:r>
              <a:rPr lang="et-EE" dirty="0"/>
              <a:t> uurib verd ja vereloomekudesid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51065" y="2193925"/>
            <a:ext cx="3992382" cy="397827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t-EE" dirty="0"/>
              <a:t>Veeniveri</a:t>
            </a:r>
          </a:p>
          <a:p>
            <a:r>
              <a:rPr lang="et-EE" dirty="0" err="1"/>
              <a:t>Luuüdi</a:t>
            </a:r>
            <a:endParaRPr lang="et-EE" dirty="0"/>
          </a:p>
          <a:p>
            <a:r>
              <a:rPr lang="et-EE" dirty="0"/>
              <a:t>Lümfisõlmed</a:t>
            </a:r>
          </a:p>
          <a:p>
            <a:r>
              <a:rPr lang="et-EE" dirty="0" err="1"/>
              <a:t>Liikvor</a:t>
            </a:r>
            <a:endParaRPr lang="et-EE" dirty="0"/>
          </a:p>
          <a:p>
            <a:r>
              <a:rPr lang="et-EE" dirty="0"/>
              <a:t>Muud kehavedelikud</a:t>
            </a:r>
          </a:p>
          <a:p>
            <a:r>
              <a:rPr lang="et-EE" dirty="0"/>
              <a:t>Muud koed, kui sinna on levinud vereloomekasvaja</a:t>
            </a:r>
          </a:p>
        </p:txBody>
      </p:sp>
    </p:spTree>
    <p:extLst>
      <p:ext uri="{BB962C8B-B14F-4D97-AF65-F5344CB8AC3E}">
        <p14:creationId xmlns:p14="http://schemas.microsoft.com/office/powerpoint/2010/main" val="680752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32656"/>
            <a:ext cx="820891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251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Normaalne vereloome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/>
          <a:srcRect t="4742"/>
          <a:stretch>
            <a:fillRect/>
          </a:stretch>
        </p:blipFill>
        <p:spPr bwMode="auto">
          <a:xfrm>
            <a:off x="2105025" y="1533525"/>
            <a:ext cx="7953375" cy="515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5433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Vereloome tüviraku jagunemine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64" y="2093976"/>
            <a:ext cx="5848656" cy="437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184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 err="1"/>
              <a:t>Afereesi</a:t>
            </a:r>
            <a:r>
              <a:rPr lang="et-EE" sz="4000" dirty="0"/>
              <a:t> teel kogutud tüvirakud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0262" y="2293937"/>
            <a:ext cx="54578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736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2" y="1844824"/>
            <a:ext cx="345638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4658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Normaalne vereloome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/>
          <a:srcRect t="4742"/>
          <a:stretch>
            <a:fillRect/>
          </a:stretch>
        </p:blipFill>
        <p:spPr bwMode="auto">
          <a:xfrm>
            <a:off x="2105025" y="1533525"/>
            <a:ext cx="7953375" cy="515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4410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973" y="484631"/>
            <a:ext cx="10744199" cy="3048277"/>
          </a:xfrm>
        </p:spPr>
        <p:txBody>
          <a:bodyPr>
            <a:normAutofit/>
          </a:bodyPr>
          <a:lstStyle/>
          <a:p>
            <a:r>
              <a:rPr lang="et-EE" sz="4000" b="1" dirty="0"/>
              <a:t>Kui palju on erinevaid verehaigusi?</a:t>
            </a:r>
            <a:endParaRPr lang="et-E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544" y="2078851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t-EE" sz="3300" dirty="0"/>
            </a:br>
            <a:endParaRPr lang="et-EE" sz="3300" dirty="0"/>
          </a:p>
        </p:txBody>
      </p:sp>
    </p:spTree>
    <p:extLst>
      <p:ext uri="{BB962C8B-B14F-4D97-AF65-F5344CB8AC3E}">
        <p14:creationId xmlns:p14="http://schemas.microsoft.com/office/powerpoint/2010/main" val="3331015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55" y="484632"/>
            <a:ext cx="11055927" cy="1609344"/>
          </a:xfrm>
        </p:spPr>
        <p:txBody>
          <a:bodyPr>
            <a:normAutofit/>
          </a:bodyPr>
          <a:lstStyle/>
          <a:p>
            <a:r>
              <a:rPr lang="et-EE" sz="4000" dirty="0"/>
              <a:t>Healoomulised verehaigused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sz="2400" dirty="0"/>
              <a:t>Aneemiad</a:t>
            </a:r>
          </a:p>
          <a:p>
            <a:r>
              <a:rPr lang="et-EE" sz="2400" dirty="0"/>
              <a:t>Leukotsüütide häired</a:t>
            </a:r>
          </a:p>
          <a:p>
            <a:r>
              <a:rPr lang="et-EE" sz="2400" dirty="0" err="1"/>
              <a:t>Trombotsüütide</a:t>
            </a:r>
            <a:r>
              <a:rPr lang="et-EE" sz="2400" dirty="0"/>
              <a:t> häired</a:t>
            </a:r>
          </a:p>
          <a:p>
            <a:r>
              <a:rPr lang="et-EE" sz="2400" dirty="0" err="1"/>
              <a:t>Koagulopaatiad</a:t>
            </a:r>
            <a:endParaRPr lang="et-EE" sz="2400" dirty="0"/>
          </a:p>
          <a:p>
            <a:r>
              <a:rPr lang="et-EE" sz="2400" dirty="0" err="1"/>
              <a:t>Trombofiilia/tromboosivalmidus</a:t>
            </a:r>
            <a:endParaRPr lang="et-EE" sz="2400" dirty="0"/>
          </a:p>
          <a:p>
            <a:r>
              <a:rPr lang="et-EE" sz="2400" dirty="0"/>
              <a:t>Kaasasündinud ja omandatud immuunsüsteemi häired</a:t>
            </a:r>
          </a:p>
          <a:p>
            <a:r>
              <a:rPr lang="et-EE" sz="2400" dirty="0"/>
              <a:t>Kaasasündinud ja omandatud vereloomepuudulikkus</a:t>
            </a:r>
          </a:p>
          <a:p>
            <a:r>
              <a:rPr lang="et-EE" sz="2400" dirty="0" err="1"/>
              <a:t>Hemoglobinopaatiad</a:t>
            </a:r>
            <a:endParaRPr lang="et-EE" sz="2400" dirty="0"/>
          </a:p>
          <a:p>
            <a:r>
              <a:rPr lang="et-EE" sz="2400" dirty="0"/>
              <a:t>Ladestushaigused (</a:t>
            </a:r>
            <a:r>
              <a:rPr lang="et-EE" sz="2400" dirty="0" err="1"/>
              <a:t>Gaucher`</a:t>
            </a:r>
            <a:r>
              <a:rPr lang="et-EE" sz="2400" dirty="0"/>
              <a:t> tõbi)</a:t>
            </a:r>
          </a:p>
        </p:txBody>
      </p:sp>
    </p:spTree>
    <p:extLst>
      <p:ext uri="{BB962C8B-B14F-4D97-AF65-F5344CB8AC3E}">
        <p14:creationId xmlns:p14="http://schemas.microsoft.com/office/powerpoint/2010/main" val="3754682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400" dirty="0"/>
              <a:t>Aneemia põhjused</a:t>
            </a:r>
            <a:br>
              <a:rPr lang="et-EE" dirty="0"/>
            </a:br>
            <a:r>
              <a:rPr lang="et-EE" sz="1650" dirty="0" err="1"/>
              <a:t>Beris</a:t>
            </a:r>
            <a:r>
              <a:rPr lang="et-EE" sz="1650" dirty="0"/>
              <a:t> P, </a:t>
            </a:r>
            <a:r>
              <a:rPr lang="et-EE" sz="1650" dirty="0" err="1"/>
              <a:t>Tobler</a:t>
            </a:r>
            <a:r>
              <a:rPr lang="et-EE" sz="1650" dirty="0"/>
              <a:t> A. </a:t>
            </a:r>
            <a:r>
              <a:rPr lang="et-EE" sz="1650" dirty="0" err="1"/>
              <a:t>Differential</a:t>
            </a:r>
            <a:r>
              <a:rPr lang="et-EE" sz="1650" dirty="0"/>
              <a:t> </a:t>
            </a:r>
            <a:r>
              <a:rPr lang="et-EE" sz="1650" dirty="0" err="1"/>
              <a:t>diagnosis</a:t>
            </a:r>
            <a:r>
              <a:rPr lang="et-EE" sz="1650" dirty="0"/>
              <a:t> of </a:t>
            </a:r>
            <a:r>
              <a:rPr lang="et-EE" sz="1650" dirty="0" err="1"/>
              <a:t>anemia</a:t>
            </a:r>
            <a:r>
              <a:rPr lang="et-EE" sz="1650" dirty="0"/>
              <a:t>. </a:t>
            </a:r>
            <a:r>
              <a:rPr lang="et-EE" sz="1650" dirty="0" err="1"/>
              <a:t>Schweiz</a:t>
            </a:r>
            <a:r>
              <a:rPr lang="et-EE" sz="1650" dirty="0"/>
              <a:t> </a:t>
            </a:r>
            <a:r>
              <a:rPr lang="et-EE" sz="1650" dirty="0" err="1"/>
              <a:t>Rundsch</a:t>
            </a:r>
            <a:r>
              <a:rPr lang="et-EE" sz="1650" dirty="0"/>
              <a:t> </a:t>
            </a:r>
            <a:r>
              <a:rPr lang="et-EE" sz="1650" dirty="0" err="1"/>
              <a:t>Med</a:t>
            </a:r>
            <a:r>
              <a:rPr lang="et-EE" sz="1650" dirty="0"/>
              <a:t> </a:t>
            </a:r>
            <a:r>
              <a:rPr lang="et-EE" sz="1650" dirty="0" err="1"/>
              <a:t>Prax</a:t>
            </a:r>
            <a:r>
              <a:rPr lang="et-EE" sz="1650" dirty="0"/>
              <a:t> 1997; 86:</a:t>
            </a:r>
            <a:br>
              <a:rPr lang="et-EE" sz="1650" dirty="0"/>
            </a:br>
            <a:r>
              <a:rPr lang="et-EE" sz="1650" dirty="0"/>
              <a:t>1684-1686. </a:t>
            </a:r>
            <a:br>
              <a:rPr lang="et-EE" sz="1650" dirty="0"/>
            </a:br>
            <a:endParaRPr lang="et-EE" sz="165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7909" y="2138910"/>
            <a:ext cx="5287292" cy="35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94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092" y="1131094"/>
            <a:ext cx="3167743" cy="994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2092" y="2226468"/>
            <a:ext cx="5792981" cy="40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48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 err="1"/>
              <a:t>Maliigsed</a:t>
            </a:r>
            <a:r>
              <a:rPr lang="et-EE" sz="4000" dirty="0"/>
              <a:t> verehaigused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t-EE" dirty="0"/>
              <a:t>leukeemiad </a:t>
            </a:r>
          </a:p>
          <a:p>
            <a:pPr lvl="2"/>
            <a:r>
              <a:rPr lang="et-EE" dirty="0"/>
              <a:t>äge</a:t>
            </a:r>
          </a:p>
          <a:p>
            <a:pPr lvl="2"/>
            <a:r>
              <a:rPr lang="et-EE" dirty="0"/>
              <a:t>krooniline</a:t>
            </a:r>
          </a:p>
          <a:p>
            <a:pPr lvl="1"/>
            <a:r>
              <a:rPr lang="et-EE" dirty="0" err="1"/>
              <a:t>Hodgkini</a:t>
            </a:r>
            <a:r>
              <a:rPr lang="et-EE" dirty="0"/>
              <a:t> lümfoom </a:t>
            </a:r>
          </a:p>
          <a:p>
            <a:pPr lvl="1"/>
            <a:r>
              <a:rPr lang="et-EE" dirty="0"/>
              <a:t>mitte- </a:t>
            </a:r>
            <a:r>
              <a:rPr lang="et-EE" dirty="0" err="1"/>
              <a:t>Hodgkini</a:t>
            </a:r>
            <a:r>
              <a:rPr lang="et-EE" dirty="0"/>
              <a:t> lümfoom</a:t>
            </a:r>
          </a:p>
          <a:p>
            <a:pPr lvl="1"/>
            <a:r>
              <a:rPr lang="et-EE" dirty="0"/>
              <a:t>plasmarakulised kasvajad</a:t>
            </a:r>
          </a:p>
          <a:p>
            <a:pPr marL="342900" lvl="1" indent="0">
              <a:buNone/>
            </a:pPr>
            <a:endParaRPr lang="et-EE" dirty="0"/>
          </a:p>
          <a:p>
            <a:pPr lvl="1"/>
            <a:r>
              <a:rPr lang="et-EE" dirty="0" err="1"/>
              <a:t>müelodüsplastiline</a:t>
            </a:r>
            <a:r>
              <a:rPr lang="et-EE" dirty="0"/>
              <a:t> sündroom </a:t>
            </a:r>
          </a:p>
          <a:p>
            <a:pPr lvl="1"/>
            <a:r>
              <a:rPr lang="et-EE" dirty="0" err="1"/>
              <a:t>müeloproliferatiivsed</a:t>
            </a:r>
            <a:r>
              <a:rPr lang="et-EE" dirty="0"/>
              <a:t> haigused 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90812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1013835"/>
          </a:xfrm>
        </p:spPr>
        <p:txBody>
          <a:bodyPr>
            <a:normAutofit/>
          </a:bodyPr>
          <a:lstStyle/>
          <a:p>
            <a:r>
              <a:rPr lang="et-EE" dirty="0"/>
              <a:t> </a:t>
            </a:r>
            <a:r>
              <a:rPr lang="et-EE" sz="4400" dirty="0"/>
              <a:t>WHO klassifikatsioon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9973" y="1371599"/>
            <a:ext cx="7491845" cy="548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511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9" y="1196752"/>
            <a:ext cx="652876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52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7" y="1412776"/>
            <a:ext cx="6120679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54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23555" y="404664"/>
            <a:ext cx="8873836" cy="977328"/>
          </a:xfrm>
        </p:spPr>
        <p:txBody>
          <a:bodyPr>
            <a:normAutofit/>
          </a:bodyPr>
          <a:lstStyle/>
          <a:p>
            <a:r>
              <a:rPr lang="et-EE" sz="3100" b="1" dirty="0"/>
              <a:t>Difuusne B- suurerakuline lümfoom </a:t>
            </a:r>
            <a:r>
              <a:rPr lang="et-EE" sz="2200" dirty="0"/>
              <a:t>alavormid</a:t>
            </a:r>
            <a:endParaRPr lang="et-E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484784"/>
            <a:ext cx="8229600" cy="4968552"/>
          </a:xfrm>
        </p:spPr>
        <p:txBody>
          <a:bodyPr>
            <a:normAutofit fontScale="92500" lnSpcReduction="20000"/>
          </a:bodyPr>
          <a:lstStyle/>
          <a:p>
            <a:r>
              <a:rPr lang="et-EE" dirty="0"/>
              <a:t>DLBCL, NOS</a:t>
            </a:r>
          </a:p>
          <a:p>
            <a:r>
              <a:rPr lang="et-EE" dirty="0"/>
              <a:t>DLBCL spetsiifilise anatoomilise lokalisatsiooniga</a:t>
            </a:r>
          </a:p>
          <a:p>
            <a:pPr lvl="1"/>
            <a:r>
              <a:rPr lang="et-EE" dirty="0"/>
              <a:t>Primaarne KNS DLBCL</a:t>
            </a:r>
          </a:p>
          <a:p>
            <a:pPr lvl="1"/>
            <a:r>
              <a:rPr lang="et-EE" dirty="0"/>
              <a:t>Primaarselt nahahaaratusega</a:t>
            </a:r>
          </a:p>
          <a:p>
            <a:pPr lvl="1"/>
            <a:r>
              <a:rPr lang="et-EE" dirty="0" err="1"/>
              <a:t>Intravaskulaarne</a:t>
            </a:r>
            <a:r>
              <a:rPr lang="et-EE" dirty="0"/>
              <a:t> B suurerakuline </a:t>
            </a:r>
            <a:r>
              <a:rPr lang="et-EE" dirty="0" err="1"/>
              <a:t>lümfoom</a:t>
            </a:r>
            <a:endParaRPr lang="et-EE" dirty="0"/>
          </a:p>
          <a:p>
            <a:r>
              <a:rPr lang="et-EE" dirty="0"/>
              <a:t>T- </a:t>
            </a:r>
            <a:r>
              <a:rPr lang="et-EE" dirty="0" err="1"/>
              <a:t>rakkude/histiotsüütide</a:t>
            </a:r>
            <a:r>
              <a:rPr lang="et-EE" dirty="0"/>
              <a:t> rikas B suurerakuline </a:t>
            </a:r>
            <a:r>
              <a:rPr lang="et-EE" dirty="0" err="1"/>
              <a:t>lümfoom</a:t>
            </a:r>
            <a:endParaRPr lang="et-EE" dirty="0"/>
          </a:p>
          <a:p>
            <a:r>
              <a:rPr lang="et-EE" dirty="0"/>
              <a:t>EBV+ DLBCL</a:t>
            </a:r>
          </a:p>
          <a:p>
            <a:r>
              <a:rPr lang="et-EE" dirty="0"/>
              <a:t>Primaarne </a:t>
            </a:r>
            <a:r>
              <a:rPr lang="et-EE" dirty="0" err="1"/>
              <a:t>mediastinaalne</a:t>
            </a:r>
            <a:r>
              <a:rPr lang="et-EE" dirty="0"/>
              <a:t> B suurerakuline </a:t>
            </a:r>
            <a:r>
              <a:rPr lang="et-EE" dirty="0" err="1"/>
              <a:t>lümfoom</a:t>
            </a:r>
            <a:endParaRPr lang="et-EE" dirty="0"/>
          </a:p>
          <a:p>
            <a:r>
              <a:rPr lang="et-EE" dirty="0"/>
              <a:t>DLBCL plasmarakulise immuunfenotüübiga</a:t>
            </a:r>
          </a:p>
          <a:p>
            <a:pPr lvl="1"/>
            <a:r>
              <a:rPr lang="et-EE" dirty="0"/>
              <a:t>ALK+ B suurerakuline </a:t>
            </a:r>
            <a:r>
              <a:rPr lang="et-EE" dirty="0" err="1"/>
              <a:t>lümfoom</a:t>
            </a:r>
            <a:endParaRPr lang="et-EE" dirty="0"/>
          </a:p>
          <a:p>
            <a:pPr lvl="1"/>
            <a:r>
              <a:rPr lang="et-EE" dirty="0" err="1"/>
              <a:t>Plasmablastne</a:t>
            </a:r>
            <a:r>
              <a:rPr lang="et-EE" dirty="0"/>
              <a:t> </a:t>
            </a:r>
            <a:r>
              <a:rPr lang="et-EE" dirty="0" err="1"/>
              <a:t>lümfoom</a:t>
            </a:r>
            <a:endParaRPr lang="et-EE" dirty="0"/>
          </a:p>
          <a:p>
            <a:pPr lvl="1"/>
            <a:r>
              <a:rPr lang="et-EE" dirty="0"/>
              <a:t>Primaarselt </a:t>
            </a:r>
            <a:r>
              <a:rPr lang="et-EE" dirty="0" err="1"/>
              <a:t>efusiooniga</a:t>
            </a:r>
            <a:r>
              <a:rPr lang="et-EE" dirty="0"/>
              <a:t> </a:t>
            </a:r>
            <a:r>
              <a:rPr lang="et-EE" dirty="0" err="1"/>
              <a:t>lümfoom</a:t>
            </a:r>
            <a:endParaRPr lang="et-EE" dirty="0"/>
          </a:p>
          <a:p>
            <a:pPr lvl="1"/>
            <a:r>
              <a:rPr lang="et-EE" dirty="0"/>
              <a:t>B suurerakuline </a:t>
            </a:r>
            <a:r>
              <a:rPr lang="et-EE" dirty="0" err="1"/>
              <a:t>lümfoom</a:t>
            </a:r>
            <a:r>
              <a:rPr lang="et-EE" dirty="0"/>
              <a:t> tekkinud HHV-8 seotud multitsentrilisest </a:t>
            </a:r>
            <a:r>
              <a:rPr lang="et-EE" dirty="0" err="1"/>
              <a:t>Castelmani</a:t>
            </a:r>
            <a:r>
              <a:rPr lang="et-EE" dirty="0"/>
              <a:t> tõvest</a:t>
            </a:r>
          </a:p>
          <a:p>
            <a:r>
              <a:rPr lang="et-EE" dirty="0"/>
              <a:t>B- rakuline lümfoom, </a:t>
            </a:r>
            <a:r>
              <a:rPr lang="et-EE" dirty="0" err="1"/>
              <a:t>klassifitseerimatu</a:t>
            </a:r>
            <a:r>
              <a:rPr lang="et-EE" dirty="0"/>
              <a:t> (DLBCL/BL)</a:t>
            </a:r>
          </a:p>
          <a:p>
            <a:r>
              <a:rPr lang="et-EE" dirty="0"/>
              <a:t>B- rakuline </a:t>
            </a:r>
            <a:r>
              <a:rPr lang="et-EE" dirty="0" err="1"/>
              <a:t>lümfoom</a:t>
            </a:r>
            <a:r>
              <a:rPr lang="et-EE" dirty="0"/>
              <a:t>, klassifitseerimatu (DLBCL/HL)</a:t>
            </a:r>
          </a:p>
          <a:p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32545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Kust tuleb veri?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0236" y="1825624"/>
            <a:ext cx="5781501" cy="473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Normileid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Verepilt e. äigepreparaat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6800" y="2688336"/>
            <a:ext cx="4835236" cy="345269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t-EE" dirty="0" err="1"/>
              <a:t>Luuüdi</a:t>
            </a:r>
            <a:endParaRPr lang="et-EE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64224" y="2688336"/>
            <a:ext cx="4764024" cy="34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„</a:t>
            </a:r>
            <a:r>
              <a:rPr lang="et-EE" sz="4000" dirty="0"/>
              <a:t>Raharullid“ veres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1882" y="2218414"/>
            <a:ext cx="5780598" cy="388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45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Normaalne erütrotsüüt ja sirp- rakk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4786" y="2464904"/>
            <a:ext cx="5017273" cy="291813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11838" y="2561877"/>
            <a:ext cx="5541962" cy="287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6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Karv- rakuline leukeemia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834356"/>
            <a:ext cx="5715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178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 err="1"/>
              <a:t>Hodgkini</a:t>
            </a:r>
            <a:r>
              <a:rPr lang="et-EE" sz="4000" dirty="0"/>
              <a:t> lümfoom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err="1"/>
              <a:t>Nodulaarne</a:t>
            </a:r>
            <a:r>
              <a:rPr lang="et-EE" dirty="0"/>
              <a:t> skleroos</a:t>
            </a:r>
          </a:p>
        </p:txBody>
      </p:sp>
      <p:pic>
        <p:nvPicPr>
          <p:cNvPr id="8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0" y="2743200"/>
            <a:ext cx="4754880" cy="329247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4288" y="2759419"/>
            <a:ext cx="4754562" cy="326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697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066800" y="1672936"/>
            <a:ext cx="4754880" cy="654628"/>
          </a:xfrm>
        </p:spPr>
        <p:txBody>
          <a:bodyPr/>
          <a:lstStyle/>
          <a:p>
            <a:r>
              <a:rPr lang="et-EE" dirty="0"/>
              <a:t>Normaalne vereloome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6800" y="2798540"/>
            <a:ext cx="4754879" cy="3217796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6364224" y="1485900"/>
            <a:ext cx="4754880" cy="997527"/>
          </a:xfrm>
        </p:spPr>
        <p:txBody>
          <a:bodyPr/>
          <a:lstStyle/>
          <a:p>
            <a:r>
              <a:rPr lang="et-EE" dirty="0" err="1"/>
              <a:t>Müeloom</a:t>
            </a:r>
            <a:r>
              <a:rPr lang="et-EE" dirty="0"/>
              <a:t> luuüdis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64224" y="2798541"/>
            <a:ext cx="4754880" cy="32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8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Normaalne vereloome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84727" y="2798540"/>
            <a:ext cx="4725059" cy="318179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t-EE" dirty="0"/>
              <a:t>Krooniline </a:t>
            </a:r>
            <a:r>
              <a:rPr lang="et-EE" dirty="0" err="1"/>
              <a:t>lümfotsüütleukeemia</a:t>
            </a:r>
            <a:r>
              <a:rPr lang="et-EE" dirty="0"/>
              <a:t> luuüdis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54936" y="2743200"/>
            <a:ext cx="4373265" cy="32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63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Normaalne vereloome</a:t>
            </a:r>
          </a:p>
        </p:txBody>
      </p:sp>
      <p:pic>
        <p:nvPicPr>
          <p:cNvPr id="8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84727" y="2798540"/>
            <a:ext cx="4725059" cy="318179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t-EE" dirty="0"/>
              <a:t>Äge </a:t>
            </a:r>
            <a:r>
              <a:rPr lang="et-EE" dirty="0" err="1"/>
              <a:t>müeloidne</a:t>
            </a:r>
            <a:r>
              <a:rPr lang="et-EE" dirty="0"/>
              <a:t> leukeemia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96357" y="2743200"/>
            <a:ext cx="4490423" cy="32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59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Rinnavähi rakud luuüdis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3074" name="Picture 2" descr="C:\Users\iigeviigimaa\AppData\Local\Microsoft\Windows\Temporary Internet Files\Content.Outlook\NI3N7WZX\Ca mamm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995054"/>
            <a:ext cx="6552728" cy="447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08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319" y="1589808"/>
            <a:ext cx="10640290" cy="1423556"/>
          </a:xfrm>
        </p:spPr>
        <p:txBody>
          <a:bodyPr>
            <a:noAutofit/>
          </a:bodyPr>
          <a:lstStyle/>
          <a:p>
            <a:r>
              <a:rPr lang="et-EE" sz="4000" b="1" dirty="0"/>
              <a:t>Kui palju on erinevaid verehaigusi!</a:t>
            </a:r>
            <a:br>
              <a:rPr lang="et-EE" sz="4000" b="1" dirty="0"/>
            </a:br>
            <a:endParaRPr lang="et-EE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/>
            <a:endParaRPr lang="et-EE" sz="3300" dirty="0"/>
          </a:p>
          <a:p>
            <a:pPr marL="0" indent="0">
              <a:buNone/>
            </a:pPr>
            <a:r>
              <a:rPr lang="et-EE" sz="3300" dirty="0"/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1294920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Veri on rakkude suspensioon plasmas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" y="2104366"/>
            <a:ext cx="7336397" cy="462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999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Haruldased haigused e. harvikhaigused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	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dirty="0" err="1"/>
              <a:t>Definitisioon</a:t>
            </a:r>
            <a:r>
              <a:rPr lang="et-EE" dirty="0"/>
              <a:t>:</a:t>
            </a:r>
          </a:p>
          <a:p>
            <a:pPr marL="457200" indent="-457200"/>
            <a:r>
              <a:rPr lang="et-EE" dirty="0"/>
              <a:t>5 : 10 000 </a:t>
            </a:r>
          </a:p>
          <a:p>
            <a:pPr marL="457200" indent="-457200"/>
            <a:r>
              <a:rPr lang="et-EE" dirty="0"/>
              <a:t>Kasvajate puhul 6 : 100 000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82147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Näiteid verehaiguste </a:t>
            </a:r>
            <a:r>
              <a:rPr lang="et-EE" sz="4000" dirty="0" err="1"/>
              <a:t>esmashaigestumisest</a:t>
            </a:r>
            <a:r>
              <a:rPr lang="et-EE" sz="40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t-EE" dirty="0"/>
          </a:p>
          <a:p>
            <a:r>
              <a:rPr lang="et-EE" dirty="0"/>
              <a:t>Äge </a:t>
            </a:r>
            <a:r>
              <a:rPr lang="et-EE" dirty="0" err="1"/>
              <a:t>lümfotsüütleukeemia</a:t>
            </a:r>
            <a:r>
              <a:rPr lang="et-EE" dirty="0"/>
              <a:t> (≥ 65 a) 0,3: 100 000 </a:t>
            </a:r>
          </a:p>
          <a:p>
            <a:r>
              <a:rPr lang="et-EE" dirty="0"/>
              <a:t>Äge </a:t>
            </a:r>
            <a:r>
              <a:rPr lang="et-EE" dirty="0" err="1"/>
              <a:t>müeloidne</a:t>
            </a:r>
            <a:r>
              <a:rPr lang="et-EE" dirty="0"/>
              <a:t> leukeemia (≥ 65 a) 9: 100 000</a:t>
            </a:r>
          </a:p>
          <a:p>
            <a:r>
              <a:rPr lang="et-EE" dirty="0"/>
              <a:t>Krooniline </a:t>
            </a:r>
            <a:r>
              <a:rPr lang="et-EE" dirty="0" err="1"/>
              <a:t>müeloidne</a:t>
            </a:r>
            <a:r>
              <a:rPr lang="et-EE" dirty="0"/>
              <a:t> leukeemia 1,26: 100 000</a:t>
            </a:r>
          </a:p>
          <a:p>
            <a:r>
              <a:rPr lang="et-EE" dirty="0"/>
              <a:t>Krooniline </a:t>
            </a:r>
            <a:r>
              <a:rPr lang="et-EE" dirty="0" err="1"/>
              <a:t>lümfotsüütleukeemia</a:t>
            </a:r>
            <a:r>
              <a:rPr lang="et-EE" dirty="0"/>
              <a:t> 5: 100 000</a:t>
            </a:r>
          </a:p>
          <a:p>
            <a:r>
              <a:rPr lang="et-EE" dirty="0"/>
              <a:t>Karv- rakuline leukeemia ˂ 1: 100 000</a:t>
            </a:r>
          </a:p>
          <a:p>
            <a:r>
              <a:rPr lang="et-EE" dirty="0" err="1"/>
              <a:t>Hodgkini</a:t>
            </a:r>
            <a:r>
              <a:rPr lang="et-EE" dirty="0"/>
              <a:t> lümfoom 2,68 (M); 2,03 (N)</a:t>
            </a:r>
          </a:p>
          <a:p>
            <a:pPr marL="2400300" lvl="7" indent="0">
              <a:buNone/>
            </a:pPr>
            <a:r>
              <a:rPr lang="et-EE" dirty="0"/>
              <a:t>			</a:t>
            </a:r>
          </a:p>
          <a:p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063907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45573" y="260350"/>
            <a:ext cx="9265227" cy="1295400"/>
          </a:xfrm>
        </p:spPr>
        <p:txBody>
          <a:bodyPr>
            <a:normAutofit/>
          </a:bodyPr>
          <a:lstStyle/>
          <a:p>
            <a:r>
              <a:rPr lang="et-EE" sz="2800" dirty="0"/>
              <a:t>Isikute arv ja haigusgruppide osakaal</a:t>
            </a:r>
            <a:br>
              <a:rPr lang="et-EE" sz="2800" dirty="0"/>
            </a:br>
            <a:r>
              <a:rPr lang="et-EE" sz="2800" dirty="0"/>
              <a:t>PERH </a:t>
            </a:r>
            <a:r>
              <a:rPr lang="et-EE" sz="2800" dirty="0" err="1"/>
              <a:t>hematoloogiakeskus</a:t>
            </a:r>
            <a:r>
              <a:rPr lang="et-EE" sz="2800" dirty="0"/>
              <a:t> 2016 </a:t>
            </a: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9244882"/>
              </p:ext>
            </p:extLst>
          </p:nvPr>
        </p:nvGraphicFramePr>
        <p:xfrm>
          <a:off x="1981200" y="1600201"/>
          <a:ext cx="7609609" cy="4935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2410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125538"/>
            <a:ext cx="6858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847850" y="260350"/>
            <a:ext cx="28082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lnSpc>
                <a:spcPct val="71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lnSpc>
                <a:spcPct val="71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lnSpc>
                <a:spcPct val="71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lnSpc>
                <a:spcPct val="71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lnSpc>
                <a:spcPct val="71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GB" altLang="et-EE" sz="1400" b="1"/>
              <a:t>North Estonia Medical Centre</a:t>
            </a:r>
            <a:br>
              <a:rPr lang="en-GB" altLang="et-EE" sz="1400"/>
            </a:br>
            <a:r>
              <a:rPr lang="en-GB" altLang="et-EE" sz="1400"/>
              <a:t>Tallinn Children's Hospital</a:t>
            </a:r>
            <a:br>
              <a:rPr lang="en-GB" altLang="et-EE" sz="1400"/>
            </a:br>
            <a:r>
              <a:rPr lang="en-GB" altLang="et-EE" sz="1400"/>
              <a:t>East Tallinn Central Hospital</a:t>
            </a:r>
            <a:br>
              <a:rPr lang="en-GB" altLang="et-EE" sz="1400"/>
            </a:br>
            <a:r>
              <a:rPr lang="en-GB" altLang="et-EE" sz="1400"/>
              <a:t>West Tallinn Central Hospital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9336088" y="4005263"/>
            <a:ext cx="11414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lnSpc>
                <a:spcPct val="71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lnSpc>
                <a:spcPct val="71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lnSpc>
                <a:spcPct val="71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lnSpc>
                <a:spcPct val="71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lnSpc>
                <a:spcPct val="71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t-EE" sz="1400"/>
              <a:t>Tartu University Hospital</a:t>
            </a: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8229600" y="2971800"/>
            <a:ext cx="198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lnSpc>
                <a:spcPct val="71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lnSpc>
                <a:spcPct val="71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lnSpc>
                <a:spcPct val="71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lnSpc>
                <a:spcPct val="71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lnSpc>
                <a:spcPct val="71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GB" altLang="et-EE" sz="1400"/>
              <a:t>East Viru </a:t>
            </a:r>
            <a:br>
              <a:rPr lang="en-GB" altLang="et-EE" sz="1400"/>
            </a:br>
            <a:r>
              <a:rPr lang="en-GB" altLang="et-EE" sz="1400"/>
              <a:t>Central Hospital</a:t>
            </a: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3503613" y="5157789"/>
            <a:ext cx="27432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lnSpc>
                <a:spcPct val="71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lnSpc>
                <a:spcPct val="71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lnSpc>
                <a:spcPct val="71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lnSpc>
                <a:spcPct val="71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lnSpc>
                <a:spcPct val="71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GB" altLang="et-EE" sz="1400"/>
              <a:t>Pärnu Central Hospital</a:t>
            </a:r>
          </a:p>
        </p:txBody>
      </p:sp>
      <p:sp>
        <p:nvSpPr>
          <p:cNvPr id="9223" name="Line 6"/>
          <p:cNvSpPr>
            <a:spLocks noChangeShapeType="1"/>
          </p:cNvSpPr>
          <p:nvPr/>
        </p:nvSpPr>
        <p:spPr bwMode="auto">
          <a:xfrm>
            <a:off x="4511676" y="1196975"/>
            <a:ext cx="1058863" cy="469900"/>
          </a:xfrm>
          <a:prstGeom prst="line">
            <a:avLst/>
          </a:prstGeom>
          <a:noFill/>
          <a:ln w="12600">
            <a:solidFill>
              <a:srgbClr val="004A8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9224" name="Line 7"/>
          <p:cNvSpPr>
            <a:spLocks noChangeShapeType="1"/>
          </p:cNvSpPr>
          <p:nvPr/>
        </p:nvSpPr>
        <p:spPr bwMode="auto">
          <a:xfrm>
            <a:off x="7667625" y="3929064"/>
            <a:ext cx="1600200" cy="428625"/>
          </a:xfrm>
          <a:prstGeom prst="line">
            <a:avLst/>
          </a:prstGeom>
          <a:noFill/>
          <a:ln w="12600">
            <a:solidFill>
              <a:srgbClr val="004A8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9225" name="Line 8"/>
          <p:cNvSpPr>
            <a:spLocks noChangeShapeType="1"/>
          </p:cNvSpPr>
          <p:nvPr/>
        </p:nvSpPr>
        <p:spPr bwMode="auto">
          <a:xfrm flipV="1">
            <a:off x="4583113" y="3708401"/>
            <a:ext cx="533400" cy="1311275"/>
          </a:xfrm>
          <a:prstGeom prst="line">
            <a:avLst/>
          </a:prstGeom>
          <a:noFill/>
          <a:ln w="12600">
            <a:solidFill>
              <a:srgbClr val="004A8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9226" name="Line 9"/>
          <p:cNvSpPr>
            <a:spLocks noChangeShapeType="1"/>
          </p:cNvSpPr>
          <p:nvPr/>
        </p:nvSpPr>
        <p:spPr bwMode="auto">
          <a:xfrm flipH="1" flipV="1">
            <a:off x="7959726" y="2052639"/>
            <a:ext cx="777875" cy="1006475"/>
          </a:xfrm>
          <a:prstGeom prst="line">
            <a:avLst/>
          </a:prstGeom>
          <a:noFill/>
          <a:ln w="12600">
            <a:solidFill>
              <a:srgbClr val="004A8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9227" name="Text Box 10"/>
          <p:cNvSpPr txBox="1">
            <a:spLocks noChangeArrowheads="1"/>
          </p:cNvSpPr>
          <p:nvPr/>
        </p:nvSpPr>
        <p:spPr bwMode="auto">
          <a:xfrm>
            <a:off x="2782889" y="6165850"/>
            <a:ext cx="750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71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lnSpc>
                <a:spcPct val="71000"/>
              </a:lnSpc>
              <a:spcBef>
                <a:spcPts val="700"/>
              </a:spcBef>
              <a:buClr>
                <a:srgbClr val="000066"/>
              </a:buClr>
              <a:buSzPct val="100000"/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lnSpc>
                <a:spcPct val="71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lnSpc>
                <a:spcPct val="71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lnSpc>
                <a:spcPct val="71000"/>
              </a:lnSpc>
              <a:spcBef>
                <a:spcPts val="500"/>
              </a:spcBef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71000"/>
              </a:lnSpc>
              <a:spcBef>
                <a:spcPts val="5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t-EE" altLang="et-EE" sz="1800"/>
              <a:t>+</a:t>
            </a:r>
            <a:r>
              <a:rPr lang="en-GB" altLang="et-EE" sz="1800"/>
              <a:t> 11 General Hospitals and 3 Local Hospitals.</a:t>
            </a:r>
          </a:p>
        </p:txBody>
      </p:sp>
    </p:spTree>
    <p:extLst>
      <p:ext uri="{BB962C8B-B14F-4D97-AF65-F5344CB8AC3E}">
        <p14:creationId xmlns:p14="http://schemas.microsoft.com/office/powerpoint/2010/main" val="277411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PERH </a:t>
            </a:r>
            <a:r>
              <a:rPr lang="et-EE" sz="4000" dirty="0" err="1"/>
              <a:t>hematoloogia</a:t>
            </a:r>
            <a:r>
              <a:rPr lang="et-EE" sz="4000" dirty="0"/>
              <a:t> töögrupp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8960" y="2120900"/>
            <a:ext cx="594043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227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Radioloogiline- </a:t>
            </a:r>
            <a:r>
              <a:rPr lang="et-EE" sz="4000" dirty="0" err="1"/>
              <a:t>hematoloogiline</a:t>
            </a:r>
            <a:r>
              <a:rPr lang="et-EE" sz="4000" dirty="0"/>
              <a:t> konsiilium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837" y="1963881"/>
            <a:ext cx="7263246" cy="446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832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Kokkuvõte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/>
            <a:r>
              <a:rPr lang="et-EE" sz="2400" dirty="0"/>
              <a:t>Veri on mikrokosmos</a:t>
            </a:r>
          </a:p>
          <a:p>
            <a:pPr marL="457200" indent="-457200"/>
            <a:r>
              <a:rPr lang="et-EE" sz="2400" dirty="0"/>
              <a:t>Verehaiguste spekter on väga lai</a:t>
            </a:r>
          </a:p>
          <a:p>
            <a:pPr marL="457200" indent="-457200"/>
            <a:r>
              <a:rPr lang="et-EE" sz="2400" dirty="0"/>
              <a:t>Mitmete verehaiguste haigestumus suureneb, enamuse esinemissagedus oluliselt suureneb</a:t>
            </a:r>
          </a:p>
          <a:p>
            <a:pPr marL="457200" indent="-457200"/>
            <a:r>
              <a:rPr lang="et-EE" sz="2400" dirty="0"/>
              <a:t>Verehaiguste ravivõimalused paranevad, kuid ravi kättesaadavus muutub üha suuremaks probleemiks</a:t>
            </a:r>
          </a:p>
          <a:p>
            <a:pPr marL="457200" indent="-457200"/>
            <a:r>
              <a:rPr lang="et-EE" sz="2400" dirty="0"/>
              <a:t>Väikese/marginaalse eriala vajaduste selgitamine on keeruline </a:t>
            </a:r>
          </a:p>
          <a:p>
            <a:pPr marL="457200" indent="-457200"/>
            <a:r>
              <a:rPr lang="et-EE" sz="2400" dirty="0"/>
              <a:t>Marginaalsusele vaatamata on </a:t>
            </a:r>
            <a:r>
              <a:rPr lang="et-EE" sz="2400" dirty="0" err="1"/>
              <a:t>hematoloogia</a:t>
            </a:r>
            <a:r>
              <a:rPr lang="et-EE" sz="2400" dirty="0"/>
              <a:t> väga </a:t>
            </a:r>
            <a:r>
              <a:rPr lang="et-EE" sz="2400" dirty="0" err="1"/>
              <a:t>integratiivne</a:t>
            </a:r>
            <a:r>
              <a:rPr lang="et-EE" sz="2400" dirty="0"/>
              <a:t> eriala</a:t>
            </a:r>
          </a:p>
          <a:p>
            <a:pPr marL="457200" indent="-457200"/>
            <a:r>
              <a:rPr lang="et-EE" sz="2400" dirty="0"/>
              <a:t>Diagnostilise ja kliinilise kompetentsi koondumine on vajalik</a:t>
            </a:r>
          </a:p>
          <a:p>
            <a:pPr marL="457200" indent="-457200"/>
            <a:endParaRPr lang="et-EE" sz="2400" dirty="0"/>
          </a:p>
          <a:p>
            <a:pPr marL="457200" indent="-457200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01837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	Tänan!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876" y="2162175"/>
            <a:ext cx="6791324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50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Millest koosneb veri?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5" y="1825625"/>
            <a:ext cx="3719945" cy="456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t-EE" b="1" dirty="0"/>
              <a:t>Plasma</a:t>
            </a:r>
            <a:r>
              <a:rPr lang="et-EE" dirty="0"/>
              <a:t>	</a:t>
            </a:r>
          </a:p>
          <a:p>
            <a:pPr lvl="1"/>
            <a:r>
              <a:rPr lang="et-EE" dirty="0"/>
              <a:t>Vesi 92%</a:t>
            </a:r>
          </a:p>
          <a:p>
            <a:pPr lvl="1"/>
            <a:r>
              <a:rPr lang="et-EE" dirty="0"/>
              <a:t>Valgud 7%</a:t>
            </a:r>
          </a:p>
          <a:p>
            <a:pPr lvl="1"/>
            <a:r>
              <a:rPr lang="et-EE" dirty="0"/>
              <a:t>Mineraalained</a:t>
            </a:r>
          </a:p>
          <a:p>
            <a:pPr lvl="1"/>
            <a:r>
              <a:rPr lang="et-EE" dirty="0"/>
              <a:t>Jääkained</a:t>
            </a:r>
          </a:p>
          <a:p>
            <a:pPr lvl="1"/>
            <a:r>
              <a:rPr lang="et-EE" dirty="0"/>
              <a:t>Vitamiinid</a:t>
            </a:r>
          </a:p>
          <a:p>
            <a:pPr lvl="1"/>
            <a:r>
              <a:rPr lang="et-EE" dirty="0"/>
              <a:t>Hormoonid</a:t>
            </a:r>
          </a:p>
          <a:p>
            <a:pPr lvl="1"/>
            <a:r>
              <a:rPr lang="et-EE" dirty="0"/>
              <a:t>Gaasid N</a:t>
            </a:r>
            <a:r>
              <a:rPr lang="et-EE" sz="1900" dirty="0"/>
              <a:t>2</a:t>
            </a:r>
            <a:r>
              <a:rPr lang="et-EE" dirty="0"/>
              <a:t>, O</a:t>
            </a:r>
            <a:r>
              <a:rPr lang="et-EE" sz="1900" dirty="0"/>
              <a:t>2</a:t>
            </a:r>
            <a:r>
              <a:rPr lang="et-EE" dirty="0"/>
              <a:t>, CO</a:t>
            </a:r>
            <a:r>
              <a:rPr lang="et-EE" sz="1900" dirty="0"/>
              <a:t>2</a:t>
            </a:r>
          </a:p>
          <a:p>
            <a:r>
              <a:rPr lang="et-EE" b="1" dirty="0"/>
              <a:t>Vererakud</a:t>
            </a:r>
          </a:p>
          <a:p>
            <a:pPr lvl="1"/>
            <a:r>
              <a:rPr lang="et-EE" dirty="0"/>
              <a:t>Erütrotsüüdid</a:t>
            </a:r>
          </a:p>
          <a:p>
            <a:pPr lvl="1"/>
            <a:r>
              <a:rPr lang="et-EE" dirty="0"/>
              <a:t>Leukotsüüdid</a:t>
            </a:r>
          </a:p>
          <a:p>
            <a:pPr lvl="1"/>
            <a:r>
              <a:rPr lang="et-EE" dirty="0" err="1"/>
              <a:t>Trombotsüüdid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5136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Kolm rakuliini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700808"/>
            <a:ext cx="626469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159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Mikroskoop 1660.a.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3291" y="2193925"/>
            <a:ext cx="2827930" cy="397827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t-EE" dirty="0"/>
              <a:t>Antoni van </a:t>
            </a:r>
            <a:r>
              <a:rPr lang="et-EE" dirty="0" err="1"/>
              <a:t>Leeuwenhoek</a:t>
            </a:r>
            <a:endParaRPr lang="et-EE" dirty="0"/>
          </a:p>
          <a:p>
            <a:r>
              <a:rPr lang="et-EE" dirty="0"/>
              <a:t>Suurendus 275x</a:t>
            </a:r>
          </a:p>
          <a:p>
            <a:r>
              <a:rPr lang="et-EE" dirty="0"/>
              <a:t>Kirjeldas esimesena</a:t>
            </a:r>
          </a:p>
          <a:p>
            <a:pPr lvl="1"/>
            <a:r>
              <a:rPr lang="et-EE" dirty="0"/>
              <a:t>lihaste vöödilisust</a:t>
            </a:r>
          </a:p>
          <a:p>
            <a:pPr lvl="1"/>
            <a:r>
              <a:rPr lang="et-EE" dirty="0"/>
              <a:t>baktereid</a:t>
            </a:r>
          </a:p>
          <a:p>
            <a:pPr lvl="1"/>
            <a:r>
              <a:rPr lang="et-EE" dirty="0"/>
              <a:t>spermatosoide</a:t>
            </a:r>
          </a:p>
          <a:p>
            <a:pPr lvl="1"/>
            <a:r>
              <a:rPr lang="et-EE" dirty="0"/>
              <a:t>vererakkusid</a:t>
            </a:r>
          </a:p>
          <a:p>
            <a:endParaRPr lang="et-EE" dirty="0"/>
          </a:p>
          <a:p>
            <a:endParaRPr lang="et-E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Jeroen Rouwkema, CC BY-SA 3.0, https://commons.wikimedia.org/w/index.php?curid=3657142</a:t>
            </a:r>
          </a:p>
        </p:txBody>
      </p:sp>
    </p:spTree>
    <p:extLst>
      <p:ext uri="{BB962C8B-B14F-4D97-AF65-F5344CB8AC3E}">
        <p14:creationId xmlns:p14="http://schemas.microsoft.com/office/powerpoint/2010/main" val="25261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1695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20" y="2093976"/>
            <a:ext cx="7238307" cy="4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2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1863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8282" y="1891145"/>
            <a:ext cx="5943600" cy="46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558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1D99ADD175D44DA09E7183C9E9B9E7" ma:contentTypeVersion="7" ma:contentTypeDescription="Create a new document." ma:contentTypeScope="" ma:versionID="48ab459ca41f6ac2b7024f90fa00acdd">
  <xsd:schema xmlns:xsd="http://www.w3.org/2001/XMLSchema" xmlns:xs="http://www.w3.org/2001/XMLSchema" xmlns:p="http://schemas.microsoft.com/office/2006/metadata/properties" xmlns:ns3="9df8a93a-4420-4627-9123-c874b8d6467a" targetNamespace="http://schemas.microsoft.com/office/2006/metadata/properties" ma:root="true" ma:fieldsID="07677ccfbc047679a8378940305ce103" ns3:_="">
    <xsd:import namespace="9df8a93a-4420-4627-9123-c874b8d646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8a93a-4420-4627-9123-c874b8d646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67382AE-AEFE-4A96-927E-18C70672E8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f8a93a-4420-4627-9123-c874b8d646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F91F76-1079-4DFA-B0FA-967F14CB73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8ABE9F-F0C5-4131-BAEA-83B9841557F2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9df8a93a-4420-4627-9123-c874b8d6467a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941</TotalTime>
  <Words>447</Words>
  <Application>Microsoft Office PowerPoint</Application>
  <PresentationFormat>Widescreen</PresentationFormat>
  <Paragraphs>149</Paragraphs>
  <Slides>47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Rockwell</vt:lpstr>
      <vt:lpstr>Rockwell Condensed</vt:lpstr>
      <vt:lpstr>Wingdings</vt:lpstr>
      <vt:lpstr>Wood Type</vt:lpstr>
      <vt:lpstr>Veri ja mõnda,  mis seal sees leida on</vt:lpstr>
      <vt:lpstr>PowerPoint Presentation</vt:lpstr>
      <vt:lpstr>Kust tuleb veri?</vt:lpstr>
      <vt:lpstr>Veri on rakkude suspensioon plasmas</vt:lpstr>
      <vt:lpstr>Millest koosneb veri?</vt:lpstr>
      <vt:lpstr>Kolm rakuliini</vt:lpstr>
      <vt:lpstr>Mikroskoop 1660.a.</vt:lpstr>
      <vt:lpstr>1695</vt:lpstr>
      <vt:lpstr>1863</vt:lpstr>
      <vt:lpstr>Normileid</vt:lpstr>
      <vt:lpstr>Vereandmise                Proovide kabinet                      vastuvõtt</vt:lpstr>
      <vt:lpstr>Automaatliin  eile  /  täna</vt:lpstr>
      <vt:lpstr>Hematoloogia                    mikroskoopia automaatliin</vt:lpstr>
      <vt:lpstr>   2018 PERH labori menüüs 694 erinevat uuringut, kokku tehti aastas 3 253 522 uuringut </vt:lpstr>
      <vt:lpstr>Hematopatoloog uurib verd ja vereloomekudesid</vt:lpstr>
      <vt:lpstr>PowerPoint Presentation</vt:lpstr>
      <vt:lpstr>Normaalne vereloome</vt:lpstr>
      <vt:lpstr>Vereloome tüviraku jagunemine</vt:lpstr>
      <vt:lpstr>Afereesi teel kogutud tüvirakud</vt:lpstr>
      <vt:lpstr>Normaalne vereloome</vt:lpstr>
      <vt:lpstr>Kui palju on erinevaid verehaigusi?</vt:lpstr>
      <vt:lpstr>Healoomulised verehaigused</vt:lpstr>
      <vt:lpstr>Aneemia põhjused Beris P, Tobler A. Differential diagnosis of anemia. Schweiz Rundsch Med Prax 1997; 86: 1684-1686.  </vt:lpstr>
      <vt:lpstr>PowerPoint Presentation</vt:lpstr>
      <vt:lpstr>Maliigsed verehaigused</vt:lpstr>
      <vt:lpstr> WHO klassifikatsioon</vt:lpstr>
      <vt:lpstr>PowerPoint Presentation</vt:lpstr>
      <vt:lpstr>PowerPoint Presentation</vt:lpstr>
      <vt:lpstr>Difuusne B- suurerakuline lümfoom alavormid</vt:lpstr>
      <vt:lpstr>Normileid</vt:lpstr>
      <vt:lpstr>„Raharullid“ veres</vt:lpstr>
      <vt:lpstr>Normaalne erütrotsüüt ja sirp- rakk</vt:lpstr>
      <vt:lpstr>Karv- rakuline leukeemia</vt:lpstr>
      <vt:lpstr>Hodgkini lümfoom</vt:lpstr>
      <vt:lpstr>PowerPoint Presentation</vt:lpstr>
      <vt:lpstr>PowerPoint Presentation</vt:lpstr>
      <vt:lpstr>PowerPoint Presentation</vt:lpstr>
      <vt:lpstr>Rinnavähi rakud luuüdis</vt:lpstr>
      <vt:lpstr>Kui palju on erinevaid verehaigusi! </vt:lpstr>
      <vt:lpstr>Haruldased haigused e. harvikhaigused</vt:lpstr>
      <vt:lpstr>Näiteid verehaiguste esmashaigestumisest </vt:lpstr>
      <vt:lpstr>Isikute arv ja haigusgruppide osakaal PERH hematoloogiakeskus 2016 </vt:lpstr>
      <vt:lpstr>PowerPoint Presentation</vt:lpstr>
      <vt:lpstr>PERH hematoloogia töögrupp</vt:lpstr>
      <vt:lpstr>Radioloogiline- hematoloogiline konsiilium</vt:lpstr>
      <vt:lpstr>Kokkuvõte</vt:lpstr>
      <vt:lpstr> Tänan!</vt:lpstr>
    </vt:vector>
  </TitlesOfParts>
  <Company>PERH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Veri ja mõnda, mis seal sees leida on</dc:title>
  <dc:creator>Iige Viigimaa - PERH</dc:creator>
  <cp:lastModifiedBy>Lissel Jurgenson</cp:lastModifiedBy>
  <cp:revision>86</cp:revision>
  <cp:lastPrinted>2019-09-02T15:24:47Z</cp:lastPrinted>
  <dcterms:created xsi:type="dcterms:W3CDTF">2019-07-15T10:49:03Z</dcterms:created>
  <dcterms:modified xsi:type="dcterms:W3CDTF">2019-09-05T06:04:43Z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0x010100091D99ADD175D44DA09E7183C9E9B9E7</vt:lpwstr>
  </property>
</Properties>
</file>