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61" r:id="rId3"/>
    <p:sldId id="257" r:id="rId4"/>
    <p:sldId id="295" r:id="rId5"/>
    <p:sldId id="297" r:id="rId6"/>
    <p:sldId id="259" r:id="rId7"/>
    <p:sldId id="287" r:id="rId8"/>
    <p:sldId id="269" r:id="rId9"/>
    <p:sldId id="270" r:id="rId10"/>
    <p:sldId id="273" r:id="rId11"/>
    <p:sldId id="279" r:id="rId12"/>
    <p:sldId id="276" r:id="rId13"/>
    <p:sldId id="280" r:id="rId14"/>
    <p:sldId id="277" r:id="rId15"/>
    <p:sldId id="281" r:id="rId16"/>
    <p:sldId id="288" r:id="rId17"/>
    <p:sldId id="278" r:id="rId18"/>
    <p:sldId id="289" r:id="rId19"/>
    <p:sldId id="282" r:id="rId20"/>
    <p:sldId id="298" r:id="rId21"/>
    <p:sldId id="283" r:id="rId22"/>
    <p:sldId id="284" r:id="rId23"/>
    <p:sldId id="285" r:id="rId24"/>
    <p:sldId id="286" r:id="rId25"/>
    <p:sldId id="294" r:id="rId26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489D-6495-47DF-9BD6-7C661630C541}" type="datetimeFigureOut">
              <a:rPr lang="et-EE" smtClean="0"/>
              <a:t>27.04.2019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1C4D-FEA9-4A3B-960C-0923576776F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408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489D-6495-47DF-9BD6-7C661630C541}" type="datetimeFigureOut">
              <a:rPr lang="et-EE" smtClean="0"/>
              <a:t>27.04.2019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1C4D-FEA9-4A3B-960C-0923576776F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4800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489D-6495-47DF-9BD6-7C661630C541}" type="datetimeFigureOut">
              <a:rPr lang="et-EE" smtClean="0"/>
              <a:t>27.04.2019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1C4D-FEA9-4A3B-960C-0923576776F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2240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489D-6495-47DF-9BD6-7C661630C541}" type="datetimeFigureOut">
              <a:rPr lang="et-EE" smtClean="0"/>
              <a:t>27.04.2019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1C4D-FEA9-4A3B-960C-0923576776F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0624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489D-6495-47DF-9BD6-7C661630C541}" type="datetimeFigureOut">
              <a:rPr lang="et-EE" smtClean="0"/>
              <a:t>27.04.2019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1C4D-FEA9-4A3B-960C-0923576776F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7744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489D-6495-47DF-9BD6-7C661630C541}" type="datetimeFigureOut">
              <a:rPr lang="et-EE" smtClean="0"/>
              <a:t>27.04.2019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1C4D-FEA9-4A3B-960C-0923576776F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5010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489D-6495-47DF-9BD6-7C661630C541}" type="datetimeFigureOut">
              <a:rPr lang="et-EE" smtClean="0"/>
              <a:t>27.04.2019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1C4D-FEA9-4A3B-960C-0923576776F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530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489D-6495-47DF-9BD6-7C661630C541}" type="datetimeFigureOut">
              <a:rPr lang="et-EE" smtClean="0"/>
              <a:t>27.04.2019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1C4D-FEA9-4A3B-960C-0923576776F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9865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489D-6495-47DF-9BD6-7C661630C541}" type="datetimeFigureOut">
              <a:rPr lang="et-EE" smtClean="0"/>
              <a:t>27.04.2019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1C4D-FEA9-4A3B-960C-0923576776F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2107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489D-6495-47DF-9BD6-7C661630C541}" type="datetimeFigureOut">
              <a:rPr lang="et-EE" smtClean="0"/>
              <a:t>27.04.2019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1C4D-FEA9-4A3B-960C-0923576776F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9638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489D-6495-47DF-9BD6-7C661630C541}" type="datetimeFigureOut">
              <a:rPr lang="et-EE" smtClean="0"/>
              <a:t>27.04.2019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1C4D-FEA9-4A3B-960C-0923576776F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2437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D489D-6495-47DF-9BD6-7C661630C541}" type="datetimeFigureOut">
              <a:rPr lang="et-EE" smtClean="0"/>
              <a:t>27.04.2019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C1C4D-FEA9-4A3B-960C-0923576776F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01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ldiotsingu spring beauty tule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746" y="-222949"/>
            <a:ext cx="12451976" cy="933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2186" y="432268"/>
            <a:ext cx="10515600" cy="1631856"/>
          </a:xfrm>
        </p:spPr>
        <p:txBody>
          <a:bodyPr/>
          <a:lstStyle/>
          <a:p>
            <a:r>
              <a:rPr lang="et-EE" dirty="0" smtClean="0">
                <a:solidFill>
                  <a:schemeClr val="bg1"/>
                </a:solidFill>
              </a:rPr>
              <a:t>Müeloproliferatiivsed kasvajad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00953" y="498102"/>
            <a:ext cx="10515600" cy="1500187"/>
          </a:xfrm>
        </p:spPr>
        <p:txBody>
          <a:bodyPr/>
          <a:lstStyle/>
          <a:p>
            <a:r>
              <a:rPr lang="et-EE" dirty="0" smtClean="0">
                <a:solidFill>
                  <a:schemeClr val="bg1"/>
                </a:solidFill>
              </a:rPr>
              <a:t>Halliki Kõdar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2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ldiotsingu vere vormelemendid tule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93" y="853887"/>
            <a:ext cx="2775471" cy="11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ldiotsingu MPNs tule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9" y="3521075"/>
            <a:ext cx="97440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8836" y="3151743"/>
            <a:ext cx="199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Palju trombotsüüte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10954" y="3151743"/>
            <a:ext cx="167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Palju kõiki rakke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62048" y="3151743"/>
            <a:ext cx="2119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Häirunud vereloome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65117" y="411725"/>
            <a:ext cx="170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Tavaline olukord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8370" y="2238935"/>
            <a:ext cx="9556377" cy="820219"/>
          </a:xfrm>
        </p:spPr>
        <p:txBody>
          <a:bodyPr>
            <a:normAutofit/>
          </a:bodyPr>
          <a:lstStyle/>
          <a:p>
            <a:pPr algn="ctr"/>
            <a:r>
              <a:rPr lang="et-EE" sz="2400" b="1" dirty="0" smtClean="0"/>
              <a:t>Müeloproliferatiivse haiguse puhul on olukord muutunud</a:t>
            </a:r>
            <a:endParaRPr lang="en-US" sz="2400" b="1" dirty="0"/>
          </a:p>
        </p:txBody>
      </p:sp>
      <p:sp>
        <p:nvSpPr>
          <p:cNvPr id="9" name="Down Arrow 8"/>
          <p:cNvSpPr/>
          <p:nvPr/>
        </p:nvSpPr>
        <p:spPr>
          <a:xfrm>
            <a:off x="5439335" y="2131359"/>
            <a:ext cx="100853" cy="322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3722312">
            <a:off x="3864278" y="2618602"/>
            <a:ext cx="100706" cy="967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433467" y="2828551"/>
            <a:ext cx="84960" cy="329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8254774">
            <a:off x="7477713" y="2649346"/>
            <a:ext cx="119294" cy="716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5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Kui haruldased?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Tõeline polütsüteemia – u 2 juhtu 100 000 elaniku kohta aastas</a:t>
            </a:r>
          </a:p>
          <a:p>
            <a:r>
              <a:rPr lang="et-EE" dirty="0" err="1" smtClean="0"/>
              <a:t>Essentsiaalne</a:t>
            </a:r>
            <a:r>
              <a:rPr lang="et-EE" dirty="0" smtClean="0"/>
              <a:t> </a:t>
            </a:r>
            <a:r>
              <a:rPr lang="et-EE" dirty="0" err="1" smtClean="0"/>
              <a:t>trombotsüteemia</a:t>
            </a:r>
            <a:r>
              <a:rPr lang="et-EE" dirty="0"/>
              <a:t> </a:t>
            </a:r>
            <a:r>
              <a:rPr lang="et-EE" dirty="0" smtClean="0"/>
              <a:t>– u 2 juhtu 100 000 elaniku kohta aastas</a:t>
            </a:r>
          </a:p>
          <a:p>
            <a:r>
              <a:rPr lang="et-EE" dirty="0" err="1" smtClean="0"/>
              <a:t>Müelofibroos</a:t>
            </a:r>
            <a:r>
              <a:rPr lang="et-EE" dirty="0"/>
              <a:t> </a:t>
            </a:r>
            <a:r>
              <a:rPr lang="et-EE" dirty="0" smtClean="0"/>
              <a:t>– u 1,5 juhtu 100 000 elaniku kohta aastas</a:t>
            </a:r>
          </a:p>
          <a:p>
            <a:r>
              <a:rPr lang="et-EE" dirty="0" smtClean="0"/>
              <a:t>Sh primaarne </a:t>
            </a:r>
            <a:r>
              <a:rPr lang="et-EE" dirty="0" err="1" smtClean="0"/>
              <a:t>müelofibroos</a:t>
            </a:r>
            <a:r>
              <a:rPr lang="et-EE" dirty="0" smtClean="0"/>
              <a:t> – 0,22 – 0,5 </a:t>
            </a:r>
            <a:r>
              <a:rPr lang="et-EE" dirty="0"/>
              <a:t>juhtu </a:t>
            </a:r>
            <a:r>
              <a:rPr lang="et-EE" dirty="0" smtClean="0"/>
              <a:t>100 000 elaniku </a:t>
            </a:r>
            <a:r>
              <a:rPr lang="et-EE" dirty="0"/>
              <a:t>kohta aastas</a:t>
            </a: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Võrdluseks </a:t>
            </a:r>
          </a:p>
          <a:p>
            <a:r>
              <a:rPr lang="et-EE" dirty="0" smtClean="0"/>
              <a:t>II tüüpi diabeet – u 7 esmast juhtu 1000 elaniku kohta aastas Euroopas</a:t>
            </a:r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3236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Tõeline polütsüteemia </a:t>
            </a:r>
            <a:br>
              <a:rPr lang="et-EE" dirty="0" smtClean="0"/>
            </a:br>
            <a:r>
              <a:rPr lang="et-EE" dirty="0" smtClean="0"/>
              <a:t>(PV, </a:t>
            </a:r>
            <a:r>
              <a:rPr lang="et-EE" i="1" dirty="0" err="1" smtClean="0"/>
              <a:t>polycythemia</a:t>
            </a:r>
            <a:r>
              <a:rPr lang="et-EE" i="1" dirty="0" smtClean="0"/>
              <a:t> </a:t>
            </a:r>
            <a:r>
              <a:rPr lang="et-EE" i="1" dirty="0" err="1" smtClean="0"/>
              <a:t>vera</a:t>
            </a:r>
            <a:r>
              <a:rPr lang="et-EE" dirty="0" smtClean="0"/>
              <a:t>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Suureneb vererakkude, eriti punaliblede hulk, hemoglobiin (</a:t>
            </a:r>
            <a:r>
              <a:rPr lang="et-EE" dirty="0" err="1" smtClean="0"/>
              <a:t>Hgb</a:t>
            </a:r>
            <a:r>
              <a:rPr lang="et-EE" dirty="0" smtClean="0"/>
              <a:t>) on kõrge (üle 160-165 g/L)</a:t>
            </a:r>
          </a:p>
          <a:p>
            <a:r>
              <a:rPr lang="et-EE" dirty="0" smtClean="0"/>
              <a:t>Jälgitakse </a:t>
            </a:r>
            <a:r>
              <a:rPr lang="et-EE" dirty="0" err="1" smtClean="0"/>
              <a:t>hematokriti</a:t>
            </a:r>
            <a:r>
              <a:rPr lang="et-EE" dirty="0" smtClean="0"/>
              <a:t> (</a:t>
            </a:r>
            <a:r>
              <a:rPr lang="et-EE" dirty="0" err="1" smtClean="0"/>
              <a:t>Htk</a:t>
            </a:r>
            <a:r>
              <a:rPr lang="et-EE" dirty="0" smtClean="0"/>
              <a:t>) taset  - näitab vereplasma ja vererakkude suhet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 smtClean="0"/>
              <a:t>Peamised haigustunnused:</a:t>
            </a:r>
          </a:p>
          <a:p>
            <a:r>
              <a:rPr lang="et-EE" dirty="0" smtClean="0"/>
              <a:t>Punetavad nägu, silmavalged, labakäed – ja jalad</a:t>
            </a:r>
          </a:p>
          <a:p>
            <a:r>
              <a:rPr lang="et-EE" dirty="0" smtClean="0"/>
              <a:t>U 40% nahasügelus, eriti pärast sooja veega kokkupuutumist</a:t>
            </a:r>
          </a:p>
          <a:p>
            <a:r>
              <a:rPr lang="et-EE" dirty="0" smtClean="0"/>
              <a:t>Peavalu, - uimasus, väsimus</a:t>
            </a:r>
          </a:p>
          <a:p>
            <a:r>
              <a:rPr lang="et-EE" dirty="0" smtClean="0"/>
              <a:t>Mõnikord avastatakse muutused seoses ägeda südameveresoonkonna haigusega (näiteks südamelihase infarkti või insuldi järgselt)</a:t>
            </a:r>
          </a:p>
          <a:p>
            <a:r>
              <a:rPr lang="et-EE" dirty="0" smtClean="0"/>
              <a:t>Paljud ei kaeba mitte midagi, haigus leitakse juhuslikult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1536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Tõeline polütsüteemia (PV)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Peamiselt haigestuvad üle 50-aastased, mehed veidi sagedamini</a:t>
            </a:r>
          </a:p>
          <a:p>
            <a:r>
              <a:rPr lang="et-EE" dirty="0" smtClean="0"/>
              <a:t>Ligi 100% esineb muutus janus-</a:t>
            </a:r>
            <a:r>
              <a:rPr lang="et-EE" dirty="0" err="1" smtClean="0"/>
              <a:t>kinaasi</a:t>
            </a:r>
            <a:r>
              <a:rPr lang="et-EE" dirty="0" smtClean="0"/>
              <a:t> 2 geenis (lühidalt JAK2)</a:t>
            </a:r>
          </a:p>
          <a:p>
            <a:r>
              <a:rPr lang="et-EE" dirty="0"/>
              <a:t>V</a:t>
            </a:r>
            <a:r>
              <a:rPr lang="et-EE" dirty="0" smtClean="0"/>
              <a:t>ererakkude tootmine ei allu enam organismi tavapärastele regulatsioonidele</a:t>
            </a:r>
          </a:p>
          <a:p>
            <a:r>
              <a:rPr lang="et-EE" dirty="0" smtClean="0"/>
              <a:t>Vererakkude eluiga pikeneb, nende </a:t>
            </a:r>
            <a:r>
              <a:rPr lang="et-EE" dirty="0" err="1" smtClean="0"/>
              <a:t>üldhulk</a:t>
            </a:r>
            <a:r>
              <a:rPr lang="et-EE" dirty="0" smtClean="0"/>
              <a:t> suureneb</a:t>
            </a:r>
          </a:p>
          <a:p>
            <a:r>
              <a:rPr lang="et-EE" dirty="0" smtClean="0"/>
              <a:t>Geenimuutus tekib elu jooksul, ei ole päritav</a:t>
            </a:r>
          </a:p>
          <a:p>
            <a:r>
              <a:rPr lang="et-EE" dirty="0" smtClean="0"/>
              <a:t>Geenimuutuse tekkepõhjus on ebaselge</a:t>
            </a:r>
          </a:p>
          <a:p>
            <a:r>
              <a:rPr lang="et-EE" dirty="0" smtClean="0"/>
              <a:t>Haigestumist ei saa ennetada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390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Essentsiaalne</a:t>
            </a:r>
            <a:r>
              <a:rPr lang="et-EE" dirty="0" smtClean="0"/>
              <a:t> </a:t>
            </a:r>
            <a:r>
              <a:rPr lang="et-EE" dirty="0" err="1" smtClean="0"/>
              <a:t>trombotsüteemia</a:t>
            </a:r>
            <a:r>
              <a:rPr lang="et-EE" dirty="0" smtClean="0"/>
              <a:t> (ET)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Suureneb </a:t>
            </a:r>
            <a:r>
              <a:rPr lang="et-EE" dirty="0" err="1" smtClean="0"/>
              <a:t>trombotsüütide</a:t>
            </a:r>
            <a:r>
              <a:rPr lang="et-EE" dirty="0" smtClean="0"/>
              <a:t> hulk veres ≥ 450 x 10</a:t>
            </a:r>
            <a:r>
              <a:rPr lang="et-EE" baseline="30000" dirty="0" smtClean="0"/>
              <a:t>9</a:t>
            </a:r>
            <a:r>
              <a:rPr lang="et-EE" dirty="0" smtClean="0"/>
              <a:t>/l</a:t>
            </a:r>
          </a:p>
          <a:p>
            <a:pPr marL="0" indent="0">
              <a:buNone/>
            </a:pPr>
            <a:r>
              <a:rPr lang="et-EE" dirty="0" smtClean="0"/>
              <a:t>Peamised haigustunnused:</a:t>
            </a:r>
          </a:p>
          <a:p>
            <a:r>
              <a:rPr lang="et-EE" dirty="0"/>
              <a:t>Paljudel leitakse muutus </a:t>
            </a:r>
            <a:r>
              <a:rPr lang="et-EE" dirty="0" smtClean="0"/>
              <a:t>juhuslikult</a:t>
            </a:r>
          </a:p>
          <a:p>
            <a:r>
              <a:rPr lang="et-EE" dirty="0" smtClean="0"/>
              <a:t>Mõnikord avastatakse veremuutus seoses tromboosi ehk veresoone ummistusega kulgeva ägeda haigusega</a:t>
            </a:r>
          </a:p>
          <a:p>
            <a:r>
              <a:rPr lang="et-EE" dirty="0" smtClean="0"/>
              <a:t>Mõnikord esinevad veritsused, eriti kui </a:t>
            </a:r>
            <a:r>
              <a:rPr lang="et-EE" dirty="0" err="1" smtClean="0"/>
              <a:t>trombotsüüte</a:t>
            </a:r>
            <a:r>
              <a:rPr lang="et-EE" dirty="0" smtClean="0"/>
              <a:t> on </a:t>
            </a:r>
            <a:r>
              <a:rPr lang="et-EE" dirty="0"/>
              <a:t>&gt; 1000 x </a:t>
            </a:r>
            <a:r>
              <a:rPr lang="et-EE" dirty="0" smtClean="0"/>
              <a:t>10</a:t>
            </a:r>
            <a:r>
              <a:rPr lang="et-EE" baseline="30000" dirty="0" smtClean="0"/>
              <a:t>9</a:t>
            </a:r>
            <a:r>
              <a:rPr lang="et-EE" dirty="0" smtClean="0"/>
              <a:t>/l</a:t>
            </a:r>
          </a:p>
          <a:p>
            <a:r>
              <a:rPr lang="et-EE" dirty="0" smtClean="0"/>
              <a:t>U 30-50% suureneb põrn (võib tekitada ebamugavus-ja täiskõhutunnet)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637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Essentsiaalne</a:t>
            </a:r>
            <a:r>
              <a:rPr lang="et-EE" dirty="0" smtClean="0"/>
              <a:t> </a:t>
            </a:r>
            <a:r>
              <a:rPr lang="et-EE" dirty="0" err="1" smtClean="0"/>
              <a:t>trombotsüteemia</a:t>
            </a:r>
            <a:r>
              <a:rPr lang="et-EE" dirty="0" smtClean="0"/>
              <a:t> (ET)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Enamasti haigestuvad üle </a:t>
            </a:r>
            <a:r>
              <a:rPr lang="et-EE" dirty="0" smtClean="0"/>
              <a:t>60-aastased (mehed ja naised võrdselt), </a:t>
            </a:r>
            <a:r>
              <a:rPr lang="et-EE" dirty="0"/>
              <a:t>kuid u 20% võivad olla diagnoosimisel &lt; </a:t>
            </a:r>
            <a:r>
              <a:rPr lang="et-EE" dirty="0" smtClean="0"/>
              <a:t>40-aastased (rohkem naised)</a:t>
            </a:r>
          </a:p>
          <a:p>
            <a:r>
              <a:rPr lang="et-EE" dirty="0" smtClean="0"/>
              <a:t>Seos elu jooksul tekkinud geenimuutusega: u 60% JAK2 geenis, u 30% </a:t>
            </a:r>
            <a:r>
              <a:rPr lang="et-EE" dirty="0" err="1" smtClean="0"/>
              <a:t>kalretikuliini</a:t>
            </a:r>
            <a:r>
              <a:rPr lang="et-EE" dirty="0" smtClean="0"/>
              <a:t> (CALR) geenis, harva MPL </a:t>
            </a:r>
            <a:r>
              <a:rPr lang="et-EE" dirty="0" err="1" smtClean="0"/>
              <a:t>onkogeenis</a:t>
            </a:r>
            <a:endParaRPr lang="et-EE" dirty="0" smtClean="0"/>
          </a:p>
          <a:p>
            <a:r>
              <a:rPr lang="et-EE" dirty="0" err="1" smtClean="0"/>
              <a:t>Essentsiaalne</a:t>
            </a:r>
            <a:r>
              <a:rPr lang="et-EE" dirty="0" smtClean="0"/>
              <a:t> </a:t>
            </a:r>
            <a:r>
              <a:rPr lang="et-EE" dirty="0" err="1" smtClean="0"/>
              <a:t>trombotsüteemia</a:t>
            </a:r>
            <a:r>
              <a:rPr lang="et-EE" dirty="0" smtClean="0"/>
              <a:t> ei ole ennetatav</a:t>
            </a:r>
          </a:p>
          <a:p>
            <a:r>
              <a:rPr lang="et-EE" dirty="0" smtClean="0"/>
              <a:t>Haiguse tekkepõhjused ei ole täielikult teada</a:t>
            </a:r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728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47" y="1834963"/>
            <a:ext cx="4676775" cy="3752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116" y="1834963"/>
            <a:ext cx="4867275" cy="340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Haiguste tüsistused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Müelofibroos</a:t>
            </a:r>
            <a:r>
              <a:rPr lang="et-EE" dirty="0" smtClean="0"/>
              <a:t> (MF)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/>
              <a:t>Omandatud geenimuutuse tõttu on normaalne vereloome regulatsioon </a:t>
            </a:r>
            <a:r>
              <a:rPr lang="et-EE" dirty="0" smtClean="0"/>
              <a:t>häiritud</a:t>
            </a:r>
          </a:p>
          <a:p>
            <a:r>
              <a:rPr lang="et-EE" dirty="0" smtClean="0"/>
              <a:t>Luuüdis tekib ebanormaalselt palju kiulist armkude ehk </a:t>
            </a:r>
            <a:r>
              <a:rPr lang="et-EE" dirty="0" err="1" smtClean="0"/>
              <a:t>fibroosi</a:t>
            </a:r>
            <a:r>
              <a:rPr lang="et-EE" dirty="0" smtClean="0"/>
              <a:t> (sidekoestumine)</a:t>
            </a:r>
          </a:p>
          <a:p>
            <a:r>
              <a:rPr lang="et-EE" dirty="0" smtClean="0"/>
              <a:t>Võib kujuneda iseseisvalt ja iseenesest – sellisel juhul nimetakse primaarseks </a:t>
            </a:r>
            <a:r>
              <a:rPr lang="et-EE" dirty="0" err="1" smtClean="0"/>
              <a:t>müelofibroosiks</a:t>
            </a:r>
            <a:endParaRPr lang="et-EE" dirty="0" smtClean="0"/>
          </a:p>
          <a:p>
            <a:r>
              <a:rPr lang="et-EE" dirty="0" smtClean="0"/>
              <a:t>Võib järkjärgult areneda mõne teise luuüdihaiguse (näiteks tõelise polütsüteemia, </a:t>
            </a:r>
            <a:r>
              <a:rPr lang="et-EE" dirty="0" err="1" smtClean="0"/>
              <a:t>essentsiaalse</a:t>
            </a:r>
            <a:r>
              <a:rPr lang="et-EE" dirty="0" smtClean="0"/>
              <a:t> </a:t>
            </a:r>
            <a:r>
              <a:rPr lang="et-EE" dirty="0" err="1" smtClean="0"/>
              <a:t>trombotsüteemia</a:t>
            </a:r>
            <a:r>
              <a:rPr lang="et-EE" dirty="0" smtClean="0"/>
              <a:t>) foonil</a:t>
            </a:r>
          </a:p>
          <a:p>
            <a:r>
              <a:rPr lang="et-EE" dirty="0" smtClean="0"/>
              <a:t>Põrn ja maks võivad kompensatoorselt vererakkude tootmise üle võtta</a:t>
            </a:r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2746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60" y="1571344"/>
            <a:ext cx="5105400" cy="3648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1061756"/>
            <a:ext cx="4981575" cy="46672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1306" y="156695"/>
            <a:ext cx="10515600" cy="1325563"/>
          </a:xfrm>
        </p:spPr>
        <p:txBody>
          <a:bodyPr/>
          <a:lstStyle/>
          <a:p>
            <a:r>
              <a:rPr lang="et-EE" dirty="0" smtClean="0"/>
              <a:t>Põrna suurenemine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Müelofibroos</a:t>
            </a:r>
            <a:r>
              <a:rPr lang="et-EE" dirty="0" smtClean="0"/>
              <a:t> (MF)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dirty="0"/>
              <a:t>Peamised haigustunnused:</a:t>
            </a:r>
          </a:p>
          <a:p>
            <a:r>
              <a:rPr lang="et-EE" dirty="0" smtClean="0"/>
              <a:t>Ajaga vererakkude hulk väheneb</a:t>
            </a:r>
            <a:endParaRPr lang="et-EE" dirty="0"/>
          </a:p>
          <a:p>
            <a:r>
              <a:rPr lang="et-EE" dirty="0"/>
              <a:t>Aneemiast (madal hemoglobiin) väsimus, nõrkus, südamekloppimine, füüsilise jõudluse vähenemine</a:t>
            </a:r>
          </a:p>
          <a:p>
            <a:r>
              <a:rPr lang="et-EE" dirty="0"/>
              <a:t>Leukotsüütide </a:t>
            </a:r>
            <a:r>
              <a:rPr lang="et-EE" dirty="0" smtClean="0"/>
              <a:t>ehk valgete vereliblede vähesusest </a:t>
            </a:r>
            <a:r>
              <a:rPr lang="et-EE" dirty="0"/>
              <a:t>sagedased infektsioonid</a:t>
            </a:r>
          </a:p>
          <a:p>
            <a:r>
              <a:rPr lang="et-EE" dirty="0" err="1"/>
              <a:t>Trombotsüütide</a:t>
            </a:r>
            <a:r>
              <a:rPr lang="et-EE" dirty="0"/>
              <a:t> ehk vereliistakute vähesusest veritsused</a:t>
            </a:r>
          </a:p>
          <a:p>
            <a:r>
              <a:rPr lang="et-EE" dirty="0"/>
              <a:t>Põrna (ja ka maksa) suurenemisest täiskõhutunne, kõhuvalud, -gaasid</a:t>
            </a:r>
          </a:p>
          <a:p>
            <a:r>
              <a:rPr lang="et-EE" dirty="0" err="1"/>
              <a:t>Üldsümptomid</a:t>
            </a:r>
            <a:r>
              <a:rPr lang="et-EE" dirty="0"/>
              <a:t> – suurenenud öine higistamine, kaalulangus, väsimus, palavik</a:t>
            </a:r>
          </a:p>
          <a:p>
            <a:r>
              <a:rPr lang="et-EE" dirty="0" err="1"/>
              <a:t>Luu-ja</a:t>
            </a:r>
            <a:r>
              <a:rPr lang="et-EE" dirty="0"/>
              <a:t> liigesevalud, jalakrambid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4436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Meeldetuletuseks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Vere-ja</a:t>
            </a:r>
            <a:r>
              <a:rPr lang="et-EE" dirty="0" smtClean="0"/>
              <a:t> lümfisüsteemi haigused = suur hulk erinevaid harva- ja väga harva esinevaid haigusi </a:t>
            </a:r>
          </a:p>
          <a:p>
            <a:r>
              <a:rPr lang="et-EE" dirty="0" smtClean="0"/>
              <a:t>Valdkonnaga tegeleb </a:t>
            </a:r>
            <a:r>
              <a:rPr lang="et-EE" dirty="0" err="1" smtClean="0"/>
              <a:t>hematoloogia</a:t>
            </a:r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1398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26" y="154641"/>
            <a:ext cx="4854292" cy="6614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685" y="154641"/>
            <a:ext cx="4854292" cy="661428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25693" y="1734671"/>
            <a:ext cx="181535" cy="194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26763" y="2303930"/>
            <a:ext cx="181535" cy="194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26762" y="2718547"/>
            <a:ext cx="181535" cy="194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61450" y="3160059"/>
            <a:ext cx="181535" cy="194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25693" y="3542464"/>
            <a:ext cx="181535" cy="194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25692" y="3983976"/>
            <a:ext cx="181535" cy="194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26762" y="4341443"/>
            <a:ext cx="181535" cy="194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26762" y="4782954"/>
            <a:ext cx="181535" cy="194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17897" y="5190848"/>
            <a:ext cx="181535" cy="194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46883" y="5618912"/>
            <a:ext cx="181535" cy="194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40156" y="6040253"/>
            <a:ext cx="181535" cy="194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872380" y="64276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56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8509736" y="1739143"/>
            <a:ext cx="181535" cy="194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110806" y="2308402"/>
            <a:ext cx="181535" cy="194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10805" y="2723019"/>
            <a:ext cx="181535" cy="194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745493" y="3164531"/>
            <a:ext cx="181535" cy="194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509736" y="3546936"/>
            <a:ext cx="181535" cy="194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509735" y="3988448"/>
            <a:ext cx="181535" cy="194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110805" y="4345915"/>
            <a:ext cx="181535" cy="194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110805" y="4787426"/>
            <a:ext cx="181535" cy="194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901940" y="5195320"/>
            <a:ext cx="181535" cy="194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330926" y="5623384"/>
            <a:ext cx="181535" cy="194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724199" y="6044725"/>
            <a:ext cx="181535" cy="194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399432" y="64276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78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9762565" y="6326841"/>
            <a:ext cx="784412" cy="531159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663518" y="6235235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!!!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884057" y="6326841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solidFill>
                  <a:srgbClr val="FF0000"/>
                </a:solidFill>
              </a:rPr>
              <a:t>!!!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5062818" y="3983976"/>
            <a:ext cx="739588" cy="194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076271" y="3630706"/>
            <a:ext cx="62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RAVI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</a:t>
            </a:r>
            <a:r>
              <a:rPr lang="et-EE" dirty="0" smtClean="0"/>
              <a:t>aiguse diagnoosimine</a:t>
            </a:r>
            <a:endParaRPr lang="en-US" dirty="0"/>
          </a:p>
        </p:txBody>
      </p:sp>
      <p:pic>
        <p:nvPicPr>
          <p:cNvPr id="3074" name="Picture 2" descr="Pildiotsingu myelofibrosis tule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816" y="2537556"/>
            <a:ext cx="4286063" cy="300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ldiotsingu blood sample tule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14" y="2858128"/>
            <a:ext cx="3623049" cy="26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54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Ravi: PV ja ET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Eesmärk on trombiriski vähendamine</a:t>
            </a:r>
          </a:p>
          <a:p>
            <a:r>
              <a:rPr lang="et-EE" dirty="0" smtClean="0"/>
              <a:t>Väikeses annuses aspiriin (nn südameaspiriin)</a:t>
            </a:r>
          </a:p>
          <a:p>
            <a:r>
              <a:rPr lang="et-EE" dirty="0" smtClean="0"/>
              <a:t>Aadrilaskmised ehk </a:t>
            </a:r>
            <a:r>
              <a:rPr lang="et-EE" dirty="0" err="1" smtClean="0"/>
              <a:t>flebotooma</a:t>
            </a:r>
            <a:r>
              <a:rPr lang="et-EE" dirty="0" smtClean="0"/>
              <a:t>, et hoida </a:t>
            </a:r>
            <a:r>
              <a:rPr lang="et-EE" dirty="0" err="1" smtClean="0"/>
              <a:t>hematokrit</a:t>
            </a:r>
            <a:r>
              <a:rPr lang="et-EE" dirty="0" smtClean="0"/>
              <a:t> &lt; 45%</a:t>
            </a:r>
          </a:p>
          <a:p>
            <a:r>
              <a:rPr lang="et-EE" dirty="0" smtClean="0"/>
              <a:t>Keemiaravimid rakkude kasvu pidurdamiseks</a:t>
            </a:r>
          </a:p>
          <a:p>
            <a:r>
              <a:rPr lang="et-EE" dirty="0" smtClean="0"/>
              <a:t>Interferoon-alfa (tavapäraselt toodetakse organismis infektsioonide ja kasvajarakkude vastu)  </a:t>
            </a:r>
          </a:p>
          <a:p>
            <a:r>
              <a:rPr lang="et-EE" dirty="0" smtClean="0"/>
              <a:t>Kusihapet vähendavad ravimid vajadusel</a:t>
            </a:r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447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Ravi: MF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dirty="0" smtClean="0"/>
              <a:t>Eesmärgiks sümptomite leevendamine, elukvaliteedi parandamine</a:t>
            </a:r>
          </a:p>
          <a:p>
            <a:r>
              <a:rPr lang="et-EE" dirty="0" smtClean="0"/>
              <a:t>Aneemia korral punavererakkude ülekanded, </a:t>
            </a:r>
            <a:r>
              <a:rPr lang="et-EE" dirty="0" err="1" smtClean="0"/>
              <a:t>erütropoetiin</a:t>
            </a:r>
            <a:r>
              <a:rPr lang="et-EE" dirty="0" smtClean="0"/>
              <a:t>, hormoonravi </a:t>
            </a:r>
            <a:r>
              <a:rPr lang="et-EE" dirty="0" err="1" smtClean="0"/>
              <a:t>glükokortikosteroididega</a:t>
            </a:r>
            <a:endParaRPr lang="et-EE" dirty="0" smtClean="0"/>
          </a:p>
          <a:p>
            <a:r>
              <a:rPr lang="et-EE" dirty="0" smtClean="0"/>
              <a:t>Vajadusel liigse raua eemaldamine organismist (raud kuhjub seoses vereülekannetega)</a:t>
            </a:r>
          </a:p>
          <a:p>
            <a:r>
              <a:rPr lang="et-EE" dirty="0" smtClean="0"/>
              <a:t>Kasvajakoormuse vähendamine: keemiaravimid (peamiselt </a:t>
            </a:r>
            <a:r>
              <a:rPr lang="et-EE" dirty="0" err="1" smtClean="0"/>
              <a:t>hüdroksükarbamiid</a:t>
            </a:r>
            <a:r>
              <a:rPr lang="et-EE" dirty="0" smtClean="0"/>
              <a:t> ehk </a:t>
            </a:r>
            <a:r>
              <a:rPr lang="et-EE" dirty="0" err="1" smtClean="0"/>
              <a:t>Hydrea</a:t>
            </a:r>
            <a:r>
              <a:rPr lang="et-EE" dirty="0" smtClean="0"/>
              <a:t>), JAK-inhibiitorid, interferoon-alfa</a:t>
            </a:r>
          </a:p>
          <a:p>
            <a:r>
              <a:rPr lang="et-EE" dirty="0" smtClean="0"/>
              <a:t>Kusihapet vähendavad ravimid</a:t>
            </a:r>
          </a:p>
          <a:p>
            <a:r>
              <a:rPr lang="et-EE" dirty="0" smtClean="0"/>
              <a:t>Väga harva noorematel inimestel teiselt inimeselt pärinevate (</a:t>
            </a:r>
            <a:r>
              <a:rPr lang="et-EE" dirty="0" err="1" smtClean="0"/>
              <a:t>allogeensete</a:t>
            </a:r>
            <a:r>
              <a:rPr lang="et-EE" dirty="0" smtClean="0"/>
              <a:t>) tüvirakkude siirdamine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9192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Mida on võimalik ise teha?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Vältida vedelikupuudust</a:t>
            </a:r>
          </a:p>
          <a:p>
            <a:r>
              <a:rPr lang="et-EE" dirty="0" smtClean="0"/>
              <a:t>Mitte suitsetada</a:t>
            </a:r>
          </a:p>
          <a:p>
            <a:r>
              <a:rPr lang="et-EE" dirty="0"/>
              <a:t>Süüa tasakaalustatud tervislikku </a:t>
            </a:r>
            <a:r>
              <a:rPr lang="et-EE" dirty="0" smtClean="0"/>
              <a:t>toitu</a:t>
            </a:r>
          </a:p>
          <a:p>
            <a:r>
              <a:rPr lang="et-EE" dirty="0" smtClean="0"/>
              <a:t>Vältida rauda sisaldavate toidulisandite või ravimite võtmist</a:t>
            </a:r>
          </a:p>
          <a:p>
            <a:r>
              <a:rPr lang="et-EE" dirty="0" smtClean="0"/>
              <a:t>Püsida normaalkaalus ja võimalusel tegeleda tervisespordiga</a:t>
            </a:r>
          </a:p>
          <a:p>
            <a:r>
              <a:rPr lang="et-EE" dirty="0" smtClean="0"/>
              <a:t>Vältida pikaajalist sundasendit, nt istumist</a:t>
            </a:r>
          </a:p>
          <a:p>
            <a:r>
              <a:rPr lang="et-EE" dirty="0" smtClean="0"/>
              <a:t>Hoida vererõhk, kolesterool ja veresuhkur kontrolli all</a:t>
            </a:r>
          </a:p>
          <a:p>
            <a:r>
              <a:rPr lang="et-EE" dirty="0" smtClean="0"/>
              <a:t>Raseduse planeerimisel ja rasestumisel konsulteerida oma </a:t>
            </a:r>
            <a:r>
              <a:rPr lang="et-EE" dirty="0" err="1" smtClean="0"/>
              <a:t>hematoloogiga</a:t>
            </a:r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29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00062"/>
            <a:ext cx="10515600" cy="1325563"/>
          </a:xfrm>
        </p:spPr>
        <p:txBody>
          <a:bodyPr>
            <a:normAutofit/>
          </a:bodyPr>
          <a:lstStyle/>
          <a:p>
            <a:r>
              <a:rPr lang="et-EE" dirty="0" smtClean="0">
                <a:sym typeface="Wingdings" panose="05000000000000000000" pitchFamily="2" charset="2"/>
              </a:rPr>
              <a:t>	</a:t>
            </a:r>
            <a:r>
              <a:rPr lang="et-EE" b="1" dirty="0" smtClean="0">
                <a:sym typeface="Wingdings" panose="05000000000000000000" pitchFamily="2" charset="2"/>
              </a:rPr>
              <a:t>Aitäh kuulamast ja ilusat kevadet!</a:t>
            </a:r>
            <a:endParaRPr lang="et-EE" b="1" dirty="0"/>
          </a:p>
        </p:txBody>
      </p:sp>
      <p:pic>
        <p:nvPicPr>
          <p:cNvPr id="5" name="Picture 2" descr="Pildiotsingu spring path tulem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422" y="1721923"/>
            <a:ext cx="6928859" cy="45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8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Kroonilised </a:t>
            </a:r>
            <a:r>
              <a:rPr lang="et-EE" dirty="0" err="1" smtClean="0"/>
              <a:t>müeloproliferatiivsed</a:t>
            </a:r>
            <a:r>
              <a:rPr lang="et-EE" dirty="0" smtClean="0"/>
              <a:t> kasvajad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u="sng" dirty="0" smtClean="0"/>
              <a:t>Millest tuleb juttu:</a:t>
            </a:r>
          </a:p>
          <a:p>
            <a:r>
              <a:rPr lang="et-EE" dirty="0" smtClean="0"/>
              <a:t>Tõeline polütsüteemia</a:t>
            </a:r>
          </a:p>
          <a:p>
            <a:r>
              <a:rPr lang="et-EE" dirty="0" err="1" smtClean="0"/>
              <a:t>Essentsiaalne</a:t>
            </a:r>
            <a:r>
              <a:rPr lang="et-EE" dirty="0" smtClean="0"/>
              <a:t> </a:t>
            </a:r>
            <a:r>
              <a:rPr lang="et-EE" dirty="0" err="1" smtClean="0"/>
              <a:t>trombotsüteemia</a:t>
            </a:r>
            <a:endParaRPr lang="et-EE" dirty="0" smtClean="0"/>
          </a:p>
          <a:p>
            <a:r>
              <a:rPr lang="et-EE" dirty="0" err="1"/>
              <a:t>M</a:t>
            </a:r>
            <a:r>
              <a:rPr lang="et-EE" dirty="0" err="1" smtClean="0"/>
              <a:t>üelofibroos</a:t>
            </a:r>
            <a:endParaRPr lang="et-EE" dirty="0" smtClean="0"/>
          </a:p>
          <a:p>
            <a:pPr marL="0" indent="0">
              <a:buNone/>
            </a:pPr>
            <a:r>
              <a:rPr lang="et-EE" u="sng" dirty="0" smtClean="0"/>
              <a:t>Seekord ei räägi:</a:t>
            </a:r>
          </a:p>
          <a:p>
            <a:r>
              <a:rPr lang="et-EE" i="1" dirty="0" smtClean="0">
                <a:solidFill>
                  <a:srgbClr val="00B050"/>
                </a:solidFill>
              </a:rPr>
              <a:t>Krooniline </a:t>
            </a:r>
            <a:r>
              <a:rPr lang="et-EE" i="1" dirty="0" err="1" smtClean="0">
                <a:solidFill>
                  <a:srgbClr val="00B050"/>
                </a:solidFill>
              </a:rPr>
              <a:t>müeloidleukeemia</a:t>
            </a:r>
            <a:r>
              <a:rPr lang="et-EE" i="1" dirty="0" smtClean="0"/>
              <a:t> </a:t>
            </a:r>
          </a:p>
          <a:p>
            <a:r>
              <a:rPr lang="et-EE" i="1" dirty="0" smtClean="0">
                <a:solidFill>
                  <a:srgbClr val="00B050"/>
                </a:solidFill>
              </a:rPr>
              <a:t>Krooniline </a:t>
            </a:r>
            <a:r>
              <a:rPr lang="et-EE" i="1" dirty="0" err="1" smtClean="0">
                <a:solidFill>
                  <a:srgbClr val="00B050"/>
                </a:solidFill>
              </a:rPr>
              <a:t>müelomonotsütaarne</a:t>
            </a:r>
            <a:r>
              <a:rPr lang="et-EE" i="1" dirty="0" smtClean="0">
                <a:solidFill>
                  <a:srgbClr val="00B050"/>
                </a:solidFill>
              </a:rPr>
              <a:t> leukeemia</a:t>
            </a:r>
          </a:p>
          <a:p>
            <a:r>
              <a:rPr lang="et-EE" i="1" dirty="0" smtClean="0">
                <a:solidFill>
                  <a:srgbClr val="00B050"/>
                </a:solidFill>
              </a:rPr>
              <a:t>Ja neid on veel…</a:t>
            </a:r>
            <a:endParaRPr lang="et-EE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2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Korduma Kippuvad Küsimused (KKK)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Mis?</a:t>
            </a:r>
          </a:p>
          <a:p>
            <a:r>
              <a:rPr lang="et-EE" dirty="0" smtClean="0"/>
              <a:t>Vähk?</a:t>
            </a:r>
          </a:p>
          <a:p>
            <a:r>
              <a:rPr lang="et-EE" dirty="0" smtClean="0"/>
              <a:t>Miks?</a:t>
            </a:r>
          </a:p>
          <a:p>
            <a:r>
              <a:rPr lang="et-EE" dirty="0" smtClean="0"/>
              <a:t>Kuidas? </a:t>
            </a:r>
          </a:p>
          <a:p>
            <a:r>
              <a:rPr lang="et-EE" dirty="0" smtClean="0"/>
              <a:t>Mida tegin valesti?</a:t>
            </a:r>
          </a:p>
          <a:p>
            <a:r>
              <a:rPr lang="et-EE" dirty="0" smtClean="0"/>
              <a:t>Kellel veel?</a:t>
            </a:r>
          </a:p>
          <a:p>
            <a:r>
              <a:rPr lang="et-EE" dirty="0" smtClean="0"/>
              <a:t>Kui sageli?</a:t>
            </a:r>
          </a:p>
          <a:p>
            <a:r>
              <a:rPr lang="et-EE" dirty="0" smtClean="0"/>
              <a:t>Ravivõimalused?</a:t>
            </a:r>
          </a:p>
          <a:p>
            <a:r>
              <a:rPr lang="et-EE" dirty="0"/>
              <a:t>T</a:t>
            </a:r>
            <a:r>
              <a:rPr lang="et-EE" dirty="0" smtClean="0"/>
              <a:t>üsistused?</a:t>
            </a:r>
            <a:endParaRPr lang="et-EE" dirty="0"/>
          </a:p>
          <a:p>
            <a:r>
              <a:rPr lang="et-EE" dirty="0" smtClean="0"/>
              <a:t>Mida süüa jne?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3073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Kuidas saan vastused oma küsimustele?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Ettepanekud:</a:t>
            </a:r>
          </a:p>
          <a:p>
            <a:r>
              <a:rPr lang="et-EE" dirty="0" smtClean="0"/>
              <a:t>Visiidiks valmistumisel küsimused ette üles </a:t>
            </a:r>
            <a:r>
              <a:rPr lang="et-EE" dirty="0" err="1" smtClean="0"/>
              <a:t>kirjutatada</a:t>
            </a:r>
            <a:endParaRPr lang="et-EE" dirty="0"/>
          </a:p>
          <a:p>
            <a:r>
              <a:rPr lang="et-EE" dirty="0" smtClean="0"/>
              <a:t>Veel?</a:t>
            </a:r>
          </a:p>
          <a:p>
            <a:endParaRPr lang="et-E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>
                <a:solidFill>
                  <a:srgbClr val="FF0000"/>
                </a:solidFill>
              </a:rPr>
              <a:t>Arstivisiidi aeg 15 minutit!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10426"/>
            <a:ext cx="4018974" cy="401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5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Mõisted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et-EE" dirty="0" smtClean="0"/>
              <a:t>„</a:t>
            </a:r>
            <a:r>
              <a:rPr lang="et-EE" dirty="0" err="1" smtClean="0"/>
              <a:t>Müelo</a:t>
            </a:r>
            <a:r>
              <a:rPr lang="et-EE" dirty="0" smtClean="0"/>
              <a:t>“ tähistab üdi (</a:t>
            </a:r>
            <a:r>
              <a:rPr lang="et-EE" dirty="0" err="1" smtClean="0"/>
              <a:t>luuüdi</a:t>
            </a:r>
            <a:r>
              <a:rPr lang="et-EE" dirty="0" smtClean="0"/>
              <a:t>, aga ka seljaaju), kasutatakse eessõnana</a:t>
            </a:r>
            <a:endParaRPr lang="et-EE" dirty="0"/>
          </a:p>
          <a:p>
            <a:r>
              <a:rPr lang="et-EE" dirty="0" smtClean="0"/>
              <a:t>„</a:t>
            </a:r>
            <a:r>
              <a:rPr lang="et-EE" dirty="0" err="1" smtClean="0"/>
              <a:t>Proliferatiivne</a:t>
            </a:r>
            <a:r>
              <a:rPr lang="et-EE" dirty="0" smtClean="0"/>
              <a:t>“ tähendab kiiret paljunemist</a:t>
            </a:r>
          </a:p>
          <a:p>
            <a:r>
              <a:rPr lang="et-EE" dirty="0" smtClean="0"/>
              <a:t>„Krooniline“ tähistab valdavalt küpserakulist vereloome kasvajat</a:t>
            </a:r>
          </a:p>
          <a:p>
            <a:r>
              <a:rPr lang="et-EE" dirty="0" smtClean="0"/>
              <a:t>„Polütsüteemia“ tähendab palju rakke veres</a:t>
            </a:r>
          </a:p>
          <a:p>
            <a:r>
              <a:rPr lang="et-EE" dirty="0" smtClean="0"/>
              <a:t>„</a:t>
            </a:r>
            <a:r>
              <a:rPr lang="et-EE" dirty="0" err="1" smtClean="0"/>
              <a:t>Trombotsüteemia</a:t>
            </a:r>
            <a:r>
              <a:rPr lang="et-EE" dirty="0" smtClean="0"/>
              <a:t>“ tähendab palju </a:t>
            </a:r>
            <a:r>
              <a:rPr lang="et-EE" dirty="0" err="1" smtClean="0"/>
              <a:t>trombotsüüte</a:t>
            </a:r>
            <a:r>
              <a:rPr lang="et-EE" dirty="0" smtClean="0"/>
              <a:t> (vereliistakuid) veres</a:t>
            </a:r>
          </a:p>
          <a:p>
            <a:r>
              <a:rPr lang="et-EE" dirty="0" smtClean="0"/>
              <a:t>„</a:t>
            </a:r>
            <a:r>
              <a:rPr lang="et-EE" dirty="0" err="1" smtClean="0"/>
              <a:t>Fibroos</a:t>
            </a:r>
            <a:r>
              <a:rPr lang="et-EE" dirty="0" smtClean="0"/>
              <a:t>“ tähistab kiulist armkude</a:t>
            </a:r>
          </a:p>
          <a:p>
            <a:r>
              <a:rPr lang="et-EE" dirty="0" smtClean="0"/>
              <a:t>„Tõeline“, „</a:t>
            </a:r>
            <a:r>
              <a:rPr lang="et-EE" dirty="0" err="1" smtClean="0"/>
              <a:t>essentsiaalne</a:t>
            </a:r>
            <a:r>
              <a:rPr lang="et-EE" dirty="0" smtClean="0"/>
              <a:t>“ viitavad luuüdist alguse saanud kasvajalisele haigusele</a:t>
            </a:r>
          </a:p>
          <a:p>
            <a:r>
              <a:rPr lang="et-EE" dirty="0" smtClean="0"/>
              <a:t>„Reaktiivne“ viitab veremuutuste muudele, </a:t>
            </a:r>
            <a:r>
              <a:rPr lang="et-EE" dirty="0" err="1" smtClean="0"/>
              <a:t>luuüdi</a:t>
            </a:r>
            <a:r>
              <a:rPr lang="et-EE" dirty="0" smtClean="0"/>
              <a:t> välistele põhjustele – neid on alati rohkem!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00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07" y="1670237"/>
            <a:ext cx="5019675" cy="40957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4582" y="109631"/>
            <a:ext cx="10515600" cy="1325563"/>
          </a:xfrm>
        </p:spPr>
        <p:txBody>
          <a:bodyPr/>
          <a:lstStyle/>
          <a:p>
            <a:r>
              <a:rPr lang="et-EE" dirty="0" smtClean="0"/>
              <a:t>Millised rakud on veres ja kust nad tulevad?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7" y="189634"/>
            <a:ext cx="10515600" cy="1325563"/>
          </a:xfrm>
        </p:spPr>
        <p:txBody>
          <a:bodyPr/>
          <a:lstStyle/>
          <a:p>
            <a:r>
              <a:rPr lang="et-EE" dirty="0" smtClean="0"/>
              <a:t>Vererakkude tootmine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57" y="1690689"/>
            <a:ext cx="7050245" cy="4591698"/>
          </a:xfrm>
        </p:spPr>
      </p:pic>
    </p:spTree>
    <p:extLst>
      <p:ext uri="{BB962C8B-B14F-4D97-AF65-F5344CB8AC3E}">
        <p14:creationId xmlns:p14="http://schemas.microsoft.com/office/powerpoint/2010/main" val="32358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63" y="300471"/>
            <a:ext cx="10515600" cy="1325563"/>
          </a:xfrm>
        </p:spPr>
        <p:txBody>
          <a:bodyPr/>
          <a:lstStyle/>
          <a:p>
            <a:endParaRPr lang="et-E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63" y="477160"/>
            <a:ext cx="9151123" cy="5942112"/>
          </a:xfrm>
        </p:spPr>
      </p:pic>
    </p:spTree>
    <p:extLst>
      <p:ext uri="{BB962C8B-B14F-4D97-AF65-F5344CB8AC3E}">
        <p14:creationId xmlns:p14="http://schemas.microsoft.com/office/powerpoint/2010/main" val="201125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808</Words>
  <Application>Microsoft Office PowerPoint</Application>
  <PresentationFormat>Widescreen</PresentationFormat>
  <Paragraphs>134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Müeloproliferatiivsed kasvajad </vt:lpstr>
      <vt:lpstr>Meeldetuletuseks</vt:lpstr>
      <vt:lpstr>Kroonilised müeloproliferatiivsed kasvajad</vt:lpstr>
      <vt:lpstr>Korduma Kippuvad Küsimused (KKK)</vt:lpstr>
      <vt:lpstr>Kuidas saan vastused oma küsimustele?</vt:lpstr>
      <vt:lpstr>Mõisted</vt:lpstr>
      <vt:lpstr>Millised rakud on veres ja kust nad tulevad? </vt:lpstr>
      <vt:lpstr>Vererakkude tootmine</vt:lpstr>
      <vt:lpstr>PowerPoint Presentation</vt:lpstr>
      <vt:lpstr>Müeloproliferatiivse haiguse puhul on olukord muutunud</vt:lpstr>
      <vt:lpstr>Kui haruldased?</vt:lpstr>
      <vt:lpstr>Tõeline polütsüteemia  (PV, polycythemia vera)</vt:lpstr>
      <vt:lpstr>Tõeline polütsüteemia (PV)</vt:lpstr>
      <vt:lpstr>Essentsiaalne trombotsüteemia (ET)</vt:lpstr>
      <vt:lpstr>Essentsiaalne trombotsüteemia (ET)</vt:lpstr>
      <vt:lpstr>Haiguste tüsistused</vt:lpstr>
      <vt:lpstr>Müelofibroos (MF)</vt:lpstr>
      <vt:lpstr>Põrna suurenemine</vt:lpstr>
      <vt:lpstr>Müelofibroos (MF)</vt:lpstr>
      <vt:lpstr>PowerPoint Presentation</vt:lpstr>
      <vt:lpstr>Haiguse diagnoosimine</vt:lpstr>
      <vt:lpstr>Ravi: PV ja ET </vt:lpstr>
      <vt:lpstr>Ravi: MF</vt:lpstr>
      <vt:lpstr>Mida on võimalik ise teha?</vt:lpstr>
      <vt:lpstr> Aitäh kuulamast ja ilusat kevadet!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Halliki Kõdar - PERH</dc:creator>
  <cp:lastModifiedBy>Halliki Kõdar - PERH</cp:lastModifiedBy>
  <cp:revision>59</cp:revision>
  <dcterms:created xsi:type="dcterms:W3CDTF">2019-04-23T15:16:26Z</dcterms:created>
  <dcterms:modified xsi:type="dcterms:W3CDTF">2019-04-27T08:42:47Z</dcterms:modified>
</cp:coreProperties>
</file>